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1.bin" ContentType="audio/unknown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352" r:id="rId4"/>
    <p:sldId id="258" r:id="rId5"/>
    <p:sldId id="333" r:id="rId6"/>
    <p:sldId id="262" r:id="rId7"/>
    <p:sldId id="259" r:id="rId8"/>
    <p:sldId id="260" r:id="rId9"/>
    <p:sldId id="334" r:id="rId10"/>
    <p:sldId id="261" r:id="rId11"/>
    <p:sldId id="263" r:id="rId12"/>
    <p:sldId id="268" r:id="rId13"/>
    <p:sldId id="282" r:id="rId14"/>
    <p:sldId id="283" r:id="rId15"/>
    <p:sldId id="269" r:id="rId16"/>
    <p:sldId id="270" r:id="rId17"/>
    <p:sldId id="275" r:id="rId18"/>
    <p:sldId id="319" r:id="rId19"/>
    <p:sldId id="321" r:id="rId20"/>
    <p:sldId id="320" r:id="rId21"/>
    <p:sldId id="276" r:id="rId22"/>
    <p:sldId id="277" r:id="rId23"/>
    <p:sldId id="271" r:id="rId24"/>
    <p:sldId id="280" r:id="rId25"/>
    <p:sldId id="278" r:id="rId26"/>
    <p:sldId id="323" r:id="rId27"/>
    <p:sldId id="274" r:id="rId28"/>
    <p:sldId id="325" r:id="rId29"/>
    <p:sldId id="326" r:id="rId30"/>
    <p:sldId id="273" r:id="rId31"/>
    <p:sldId id="265" r:id="rId32"/>
    <p:sldId id="284" r:id="rId33"/>
    <p:sldId id="285" r:id="rId34"/>
    <p:sldId id="281" r:id="rId35"/>
    <p:sldId id="286" r:id="rId36"/>
    <p:sldId id="342" r:id="rId37"/>
    <p:sldId id="287" r:id="rId38"/>
    <p:sldId id="347" r:id="rId39"/>
    <p:sldId id="288" r:id="rId40"/>
    <p:sldId id="327" r:id="rId41"/>
    <p:sldId id="289" r:id="rId42"/>
    <p:sldId id="290" r:id="rId43"/>
    <p:sldId id="291" r:id="rId44"/>
    <p:sldId id="292" r:id="rId45"/>
    <p:sldId id="298" r:id="rId46"/>
    <p:sldId id="343" r:id="rId47"/>
    <p:sldId id="346" r:id="rId48"/>
    <p:sldId id="293" r:id="rId49"/>
    <p:sldId id="295" r:id="rId50"/>
    <p:sldId id="296" r:id="rId51"/>
    <p:sldId id="297" r:id="rId52"/>
    <p:sldId id="348" r:id="rId53"/>
    <p:sldId id="344" r:id="rId54"/>
    <p:sldId id="354" r:id="rId55"/>
    <p:sldId id="299" r:id="rId56"/>
    <p:sldId id="300" r:id="rId57"/>
    <p:sldId id="301" r:id="rId58"/>
    <p:sldId id="302" r:id="rId59"/>
    <p:sldId id="303" r:id="rId60"/>
    <p:sldId id="304" r:id="rId61"/>
    <p:sldId id="345" r:id="rId62"/>
    <p:sldId id="305" r:id="rId63"/>
    <p:sldId id="306" r:id="rId64"/>
    <p:sldId id="308" r:id="rId65"/>
    <p:sldId id="307" r:id="rId66"/>
    <p:sldId id="309" r:id="rId67"/>
    <p:sldId id="310" r:id="rId68"/>
    <p:sldId id="311" r:id="rId69"/>
    <p:sldId id="312" r:id="rId70"/>
    <p:sldId id="313" r:id="rId71"/>
    <p:sldId id="317" r:id="rId72"/>
    <p:sldId id="318" r:id="rId73"/>
    <p:sldId id="314" r:id="rId74"/>
    <p:sldId id="315" r:id="rId75"/>
    <p:sldId id="316" r:id="rId76"/>
    <p:sldId id="322" r:id="rId77"/>
    <p:sldId id="351" r:id="rId78"/>
    <p:sldId id="330" r:id="rId79"/>
    <p:sldId id="328" r:id="rId80"/>
    <p:sldId id="329" r:id="rId81"/>
    <p:sldId id="339" r:id="rId82"/>
    <p:sldId id="340" r:id="rId83"/>
    <p:sldId id="341" r:id="rId84"/>
    <p:sldId id="349" r:id="rId85"/>
    <p:sldId id="350" r:id="rId86"/>
    <p:sldId id="336" r:id="rId87"/>
    <p:sldId id="353" r:id="rId8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512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5718-DA65-1B41-B11C-88EFF64F3BDF}" type="datetime1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The Diabetic foot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666DF-A7D3-3B43-A9DC-F4563AD07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2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8D19-7DB0-814B-B1AE-8521FF24864B}" type="datetime1">
              <a:rPr lang="en-GB" smtClean="0"/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The Diabetic foot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B17D-DF03-0049-91A4-C19506E55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979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ght-or-flight_response" TargetMode="External"/><Relationship Id="rId4" Type="http://schemas.openxmlformats.org/officeDocument/2006/relationships/hyperlink" Target="http://en.wikipedia.org/wiki/Human_homeostasis" TargetMode="External"/><Relationship Id="rId5" Type="http://schemas.openxmlformats.org/officeDocument/2006/relationships/hyperlink" Target="http://en.wikipedia.org/wiki/Artery" TargetMode="External"/><Relationship Id="rId6" Type="http://schemas.openxmlformats.org/officeDocument/2006/relationships/hyperlink" Target="http://en.wikipedia.org/wiki/Vein" TargetMode="External"/><Relationship Id="rId7" Type="http://schemas.openxmlformats.org/officeDocument/2006/relationships/hyperlink" Target="http://en.wikipedia.org/wiki/Congenital" TargetMode="External"/><Relationship Id="rId8" Type="http://schemas.openxmlformats.org/officeDocument/2006/relationships/hyperlink" Target="http://en.wikipedia.org/wiki/Hemodialysis" TargetMode="External"/><Relationship Id="rId9" Type="http://schemas.openxmlformats.org/officeDocument/2006/relationships/hyperlink" Target="http://en.wikipedia.org/wiki/Pathology" TargetMode="External"/><Relationship Id="rId10" Type="http://schemas.openxmlformats.org/officeDocument/2006/relationships/hyperlink" Target="http://en.wikipedia.org/wiki/Physical_trauma" TargetMode="External"/><Relationship Id="rId11" Type="http://schemas.openxmlformats.org/officeDocument/2006/relationships/hyperlink" Target="http://en.wikipedia.org/wiki/Aneurys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Relationship Id="rId3" Type="http://schemas.openxmlformats.org/officeDocument/2006/relationships/hyperlink" Target="http://en.wikipedia.org/wiki/Tarsometatarsal_articulations" TargetMode="Externa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14625" y="514350"/>
            <a:ext cx="37147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----- Meeting Notes (09/04/2013 15:37) -----</a:t>
            </a:r>
          </a:p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The foot is relly complex</a:t>
            </a:r>
          </a:p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693B262-AF33-0B44-BE8B-C977DDF25A04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13/04/2013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Get involved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0" dirty="0" smtClean="0"/>
              <a:t> what </a:t>
            </a:r>
            <a:r>
              <a:rPr lang="en-GB" baseline="0" dirty="0" err="1" smtClean="0"/>
              <a:t>predsiposes</a:t>
            </a:r>
            <a:r>
              <a:rPr lang="en-GB" baseline="0" dirty="0" smtClean="0"/>
              <a:t> Ulcers?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6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E9FBB-CD32-46BB-846A-8E648873FEA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D0620F-36B8-6B48-8202-20E02FBFE7FB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31D66-91E7-48CB-9997-085CDD3DA79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F19B1D-D302-CB44-8BE5-9232A240E6C0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----- Meeting Notes (19/04/2015 11:22) -----</a:t>
            </a:r>
          </a:p>
          <a:p>
            <a:r>
              <a:rPr lang="en-GB"/>
              <a:t>In the USA measurement is mg/dl  not what we use in the UK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6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6AA13-BDB8-4D03-B536-BA10B51990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E5B4F8-1F84-0545-A8D2-972CC76241D1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633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Medicines DM </a:t>
            </a:r>
            <a:r>
              <a:rPr lang="en-GB" dirty="0" err="1" smtClean="0"/>
              <a:t>Ramapril</a:t>
            </a:r>
            <a:r>
              <a:rPr lang="en-GB" dirty="0" smtClean="0"/>
              <a:t>, Losartan, </a:t>
            </a:r>
            <a:r>
              <a:rPr lang="en-GB" dirty="0" err="1" smtClean="0"/>
              <a:t>Gliclazide</a:t>
            </a:r>
            <a:r>
              <a:rPr lang="en-GB" dirty="0" smtClean="0"/>
              <a:t> Metformin</a:t>
            </a:r>
          </a:p>
          <a:p>
            <a:r>
              <a:rPr lang="en-GB" dirty="0" err="1" smtClean="0"/>
              <a:t>Biguanides</a:t>
            </a:r>
            <a:r>
              <a:rPr lang="en-GB" dirty="0" smtClean="0"/>
              <a:t> – Metformin – improve bodies sensitivity to insulin – prevent liver from producing glucose</a:t>
            </a:r>
          </a:p>
          <a:p>
            <a:r>
              <a:rPr lang="en-GB" dirty="0" err="1" smtClean="0"/>
              <a:t>Sulphonylureas</a:t>
            </a:r>
            <a:r>
              <a:rPr lang="en-GB" dirty="0" smtClean="0"/>
              <a:t> – </a:t>
            </a:r>
            <a:r>
              <a:rPr lang="en-GB" dirty="0" err="1" smtClean="0"/>
              <a:t>Gliclazide</a:t>
            </a:r>
            <a:r>
              <a:rPr lang="en-GB" dirty="0" smtClean="0"/>
              <a:t> – increase's amount of insulin produced (beats the pancreas</a:t>
            </a:r>
            <a:r>
              <a:rPr lang="en-GB" baseline="0" dirty="0" smtClean="0"/>
              <a:t> to death)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33974-3CC4-4CDE-9B90-6B6CBB8D91A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73120C-06E0-0B46-B705-B3702C58C4F7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Neuropathy most common complication of diabetes</a:t>
            </a:r>
          </a:p>
          <a:p>
            <a:r>
              <a:rPr lang="en-GB" dirty="0" smtClean="0"/>
              <a:t>50% of all diabetic patients – tingling, numbness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06467-4640-4190-8E8D-6F6BB68A5E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Classic motor sign –</a:t>
            </a:r>
            <a:r>
              <a:rPr lang="en-US" baseline="0" dirty="0" smtClean="0"/>
              <a:t> High medial longitudinal arch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2FB378B-C5FB-8948-9FAC-8A031911C18E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Anatomy Anatomy Anatomy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3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1280D-4733-4F71-AC0A-C51F9715B9D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many points do we test?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What nerves are we checking on the dorsal surface in the 2</a:t>
            </a:r>
            <a:r>
              <a:rPr lang="en-US" baseline="30000" dirty="0" smtClean="0"/>
              <a:t>nd</a:t>
            </a:r>
            <a:r>
              <a:rPr lang="en-US" dirty="0" smtClean="0"/>
              <a:t>/3</a:t>
            </a:r>
            <a:r>
              <a:rPr lang="en-US" baseline="30000" dirty="0" smtClean="0"/>
              <a:t>rd</a:t>
            </a:r>
            <a:r>
              <a:rPr lang="en-US" dirty="0" smtClean="0"/>
              <a:t> space? Deep common </a:t>
            </a:r>
            <a:r>
              <a:rPr lang="en-US" dirty="0" err="1" smtClean="0"/>
              <a:t>peroneal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And on the lateral border of the foot? </a:t>
            </a:r>
            <a:r>
              <a:rPr lang="en-US" dirty="0" err="1" smtClean="0"/>
              <a:t>Sural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ED0A32-EE29-9747-BC0C-2F1D7A868992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72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B964F-5787-4183-B0F3-B3929DFA69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1D93CA5-8571-1D40-905F-D14881F2B9E9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B964F-5787-4183-B0F3-B3929DFA69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E6E538-F63A-E74E-99E9-CED8A91A1360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6F383-6A1F-46EF-B761-175FF45EFB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8B2C98-A990-634F-B1B1-009CE5E334CE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72A2D-F35F-4CDB-B829-5635B5DAFB7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If the patient had sharp stabbing pains in the plantar</a:t>
            </a:r>
            <a:r>
              <a:rPr lang="en-US" baseline="0" dirty="0" smtClean="0"/>
              <a:t> heel area – what is your likely diagnosis?  PF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42A9DC-2CC5-A44B-BEB8-8AF618571901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07149-8FB9-4954-AB45-639A8CDCCF0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Sympathetic general action is to mobilize the body's nervous system </a:t>
            </a:r>
            <a:r>
              <a:rPr lang="en-US" dirty="0" smtClean="0">
                <a:hlinkClick r:id="rId3" tooltip="Fight-or-flight response"/>
              </a:rPr>
              <a:t>fight-or-flight response</a:t>
            </a:r>
            <a:r>
              <a:rPr lang="en-US" dirty="0" smtClean="0"/>
              <a:t>. It is, however, constantly active at a basic level to maintain </a:t>
            </a:r>
            <a:r>
              <a:rPr lang="en-US" dirty="0" smtClean="0">
                <a:hlinkClick r:id="rId4" tooltip="Human homeostasis"/>
              </a:rPr>
              <a:t>homeostasis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 </a:t>
            </a:r>
            <a:r>
              <a:rPr lang="en-US" b="1" dirty="0" err="1" smtClean="0"/>
              <a:t>arteriovenous</a:t>
            </a:r>
            <a:r>
              <a:rPr lang="en-US" b="1" dirty="0" smtClean="0"/>
              <a:t> fistula</a:t>
            </a:r>
            <a:r>
              <a:rPr lang="en-US" dirty="0" smtClean="0"/>
              <a:t> is an abnormal connection or passageway between an </a:t>
            </a:r>
            <a:r>
              <a:rPr lang="en-US" dirty="0" smtClean="0">
                <a:hlinkClick r:id="rId5" tooltip="Artery"/>
              </a:rPr>
              <a:t>artery</a:t>
            </a:r>
            <a:r>
              <a:rPr lang="en-US" dirty="0" smtClean="0"/>
              <a:t> and a </a:t>
            </a:r>
            <a:r>
              <a:rPr lang="en-US" dirty="0" smtClean="0">
                <a:hlinkClick r:id="rId6" tooltip="Vein"/>
              </a:rPr>
              <a:t>vein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 may be </a:t>
            </a:r>
            <a:r>
              <a:rPr lang="en-US" dirty="0" smtClean="0">
                <a:hlinkClick r:id="rId7" tooltip="Congenital"/>
              </a:rPr>
              <a:t>congenital</a:t>
            </a:r>
            <a:r>
              <a:rPr lang="en-US" dirty="0" smtClean="0"/>
              <a:t>, surgically created for </a:t>
            </a:r>
            <a:r>
              <a:rPr lang="en-US" dirty="0" smtClean="0">
                <a:hlinkClick r:id="rId8" tooltip="Hemodialysis"/>
              </a:rPr>
              <a:t>hemodialysis</a:t>
            </a:r>
            <a:r>
              <a:rPr lang="en-US" dirty="0" smtClean="0"/>
              <a:t> treatments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or acquired due to </a:t>
            </a:r>
            <a:r>
              <a:rPr lang="en-US" dirty="0" smtClean="0">
                <a:hlinkClick r:id="rId9" tooltip="Pathology"/>
              </a:rPr>
              <a:t>pathologic</a:t>
            </a:r>
            <a:r>
              <a:rPr lang="en-US" dirty="0" smtClean="0"/>
              <a:t> process, such as </a:t>
            </a:r>
            <a:r>
              <a:rPr lang="en-US" dirty="0" smtClean="0">
                <a:hlinkClick r:id="rId10" tooltip="Physical trauma"/>
              </a:rPr>
              <a:t>trauma</a:t>
            </a:r>
            <a:r>
              <a:rPr lang="en-US" dirty="0" smtClean="0"/>
              <a:t> or erosion of an arterial </a:t>
            </a:r>
            <a:r>
              <a:rPr lang="en-US" dirty="0" smtClean="0">
                <a:hlinkClick r:id="rId11" tooltip="Aneurysm"/>
              </a:rPr>
              <a:t>aneurysm</a:t>
            </a:r>
            <a:r>
              <a:rPr 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F5F9133-6FBA-D14C-87DB-7E3268B9B25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FF2B2-90B9-4FEA-A1F4-9F565D87A1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2EEE6CA-B093-4B45-A595-33FB11C74760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FF2B2-90B9-4FEA-A1F4-9F565D87A1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63D2E93-4825-C549-8897-97B821512220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00B337-842E-49E3-8FDE-814DE3D9E1D2}" type="slidenum">
              <a:rPr lang="en-GB"/>
              <a:pPr/>
              <a:t>48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588F19-1B23-C74F-94B6-B051B67E6069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18820-BDC8-4397-B607-0AEFD9D7479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Deep Wet No Pain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369F04-5B12-D940-9E6D-CFE39B6D42B1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2FF4D-DCE2-4C7E-B4AC-BEECF36447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3CB639A-2554-F942-BCEC-5AEE88F5265E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wonder how many here are diagnosed?  </a:t>
            </a:r>
          </a:p>
          <a:p>
            <a:r>
              <a:rPr lang="en-GB" baseline="0" dirty="0" smtClean="0"/>
              <a:t>You don</a:t>
            </a:r>
            <a:r>
              <a:rPr lang="fr-FR" baseline="0" dirty="0" smtClean="0"/>
              <a:t>’</a:t>
            </a:r>
            <a:r>
              <a:rPr lang="en-GB" baseline="0" dirty="0" smtClean="0"/>
              <a:t>t need to but just a quick show of hands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91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C7621-F9AA-40EA-8449-62F4D7F0092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4625" y="514350"/>
            <a:ext cx="371633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692994-6138-D147-AA53-D90431F8E793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foot type is this?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55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Approx</a:t>
            </a:r>
            <a:r>
              <a:rPr lang="en-GB" dirty="0" smtClean="0"/>
              <a:t> 60% are in the </a:t>
            </a:r>
            <a:r>
              <a:rPr lang="en-GB" dirty="0" smtClean="0">
                <a:hlinkClick r:id="rId3" tooltip="Tarsometatarsal articulations"/>
              </a:rPr>
              <a:t>tarsometatarsal joints</a:t>
            </a:r>
            <a:r>
              <a:rPr lang="en-GB" dirty="0" smtClean="0"/>
              <a:t>  - usually medial more</a:t>
            </a:r>
            <a:r>
              <a:rPr lang="en-GB" baseline="0" dirty="0" smtClean="0"/>
              <a:t> than lateral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53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30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F29FE4-C7A4-D24B-8418-6DCF2F1787B5}" type="slidenum">
              <a:rPr lang="en-GB" sz="1200"/>
              <a:pPr eaLnBrk="1" hangingPunct="1"/>
              <a:t>55</a:t>
            </a:fld>
            <a:endParaRPr lang="en-GB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4A4B293-F039-0042-BD64-9049CCE3CAEE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FDB694-7205-534F-8EBE-F362B696B625}" type="slidenum">
              <a:rPr lang="en-GB" sz="1200"/>
              <a:pPr eaLnBrk="1" hangingPunct="1"/>
              <a:t>56</a:t>
            </a:fld>
            <a:endParaRPr lang="en-GB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----- Meeting Notes (09/05/2014 23:22) -----</a:t>
            </a:r>
          </a:p>
          <a:p>
            <a:pPr eaLnBrk="1" hangingPunct="1"/>
            <a:r>
              <a:rPr lang="en-US"/>
              <a:t>3 main headings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B6F9ED0-2FA3-3E4D-B3AC-B3A2C9F8E092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D6B27A-0E2A-A741-AAC6-7626C65545A4}" type="slidenum">
              <a:rPr lang="en-GB" sz="1200"/>
              <a:pPr eaLnBrk="1" hangingPunct="1"/>
              <a:t>57</a:t>
            </a:fld>
            <a:endParaRPr lang="en-GB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Monckeberg's</a:t>
            </a:r>
            <a:r>
              <a:rPr lang="en-GB" dirty="0"/>
              <a:t> arteriolosclerosis is characterized by focal calcification in the tunica media of small to medium-sized muscular arteries, without associated inflammation, largely sparing the intima and adventitia.</a:t>
            </a:r>
            <a:br>
              <a:rPr lang="en-GB" dirty="0"/>
            </a:br>
            <a:endParaRPr lang="en-GB" dirty="0" smtClean="0"/>
          </a:p>
          <a:p>
            <a:pPr eaLnBrk="1" hangingPunct="1"/>
            <a:r>
              <a:rPr lang="en-GB" dirty="0" smtClean="0"/>
              <a:t>SLE Systemic </a:t>
            </a:r>
            <a:r>
              <a:rPr lang="en-GB" b="1" dirty="0" smtClean="0"/>
              <a:t>Lupus</a:t>
            </a:r>
            <a:r>
              <a:rPr lang="en-GB" dirty="0" smtClean="0"/>
              <a:t> </a:t>
            </a:r>
            <a:r>
              <a:rPr lang="en-GB" dirty="0" err="1" smtClean="0"/>
              <a:t>Erythematosus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 white blood </a:t>
            </a:r>
            <a:r>
              <a:rPr lang="en-GB" dirty="0" err="1" smtClean="0"/>
              <a:t>cels</a:t>
            </a:r>
            <a:r>
              <a:rPr lang="en-GB" baseline="0" dirty="0" smtClean="0"/>
              <a:t> attack blood vessels</a:t>
            </a: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25AA92-6404-E741-A023-0E7BE05528D9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083F75-5B06-8C41-A27F-EA000552EA44}" type="slidenum">
              <a:rPr lang="en-GB" sz="1200"/>
              <a:pPr eaLnBrk="1" hangingPunct="1"/>
              <a:t>58</a:t>
            </a:fld>
            <a:endParaRPr lang="en-GB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8273233-D417-4C4B-88BF-4162418DDD8F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18BA8B-B89C-6444-9E67-5101869039DD}" type="slidenum">
              <a:rPr lang="en-GB" sz="1200"/>
              <a:pPr eaLnBrk="1" hangingPunct="1"/>
              <a:t>59</a:t>
            </a:fld>
            <a:endParaRPr lang="en-GB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DE7725-E776-3E4C-AFAA-01A0807F476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2C91E2-98CB-D944-99A1-E57DE7B2A108}" type="slidenum">
              <a:rPr lang="en-GB" sz="1200"/>
              <a:pPr eaLnBrk="1" hangingPunct="1"/>
              <a:t>60</a:t>
            </a:fld>
            <a:endParaRPr lang="en-GB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Shalow</a:t>
            </a:r>
            <a:r>
              <a:rPr lang="en-US" dirty="0" smtClean="0"/>
              <a:t> punched out clearly defined dry slough lack of pulses</a:t>
            </a:r>
          </a:p>
          <a:p>
            <a:pPr eaLnBrk="1" hangingPunct="1"/>
            <a:r>
              <a:rPr lang="en-US" dirty="0" smtClean="0"/>
              <a:t>Apices and borders of foot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B31E79-E19E-F84D-9CAE-11D948823E62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6F8D2-EA48-5947-948A-7BE7270F6778}" type="slidenum">
              <a:rPr lang="en-GB" sz="1200"/>
              <a:pPr eaLnBrk="1" hangingPunct="1"/>
              <a:t>62</a:t>
            </a:fld>
            <a:endParaRPr lang="en-GB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Treat underlying condition – DM Hypertension atherosclerosis</a:t>
            </a:r>
          </a:p>
          <a:p>
            <a:pPr eaLnBrk="1" hangingPunct="1"/>
            <a:r>
              <a:rPr lang="en-US" dirty="0" smtClean="0"/>
              <a:t>Then clean wound – leave open – do not cover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2869A8B-75DE-BE4B-BA3D-AEBEED33A9B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----- Meeting Notes (08/05/2014 16:32) -----</a:t>
            </a:r>
          </a:p>
          <a:p>
            <a:r>
              <a:rPr lang="en-GB"/>
              <a:t>Your thoughts?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47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60FB8F-3364-8E41-95E8-4DAFF6DDC6B7}" type="slidenum">
              <a:rPr lang="en-GB" sz="1200"/>
              <a:pPr eaLnBrk="1" hangingPunct="1"/>
              <a:t>63</a:t>
            </a:fld>
            <a:endParaRPr lang="en-GB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5695AA-B383-2D49-94AD-3A8E5F2E9876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7A1922-DEF5-064A-AD24-A0082EAEDF5F}" type="slidenum">
              <a:rPr lang="en-GB" sz="1200"/>
              <a:pPr eaLnBrk="1" hangingPunct="1"/>
              <a:t>64</a:t>
            </a:fld>
            <a:endParaRPr lang="en-GB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6939580-7682-FB4B-80D5-6DD501DB5540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FDB58D-7A06-9F42-9F8F-3893B334E63B}" type="slidenum">
              <a:rPr lang="en-GB" sz="1200"/>
              <a:pPr eaLnBrk="1" hangingPunct="1"/>
              <a:t>65</a:t>
            </a:fld>
            <a:endParaRPr lang="en-GB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735D4A-CFA9-4E40-91F2-FC1B3BB67103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37CF7A-14D0-F940-BD5A-31A12DA81EE1}" type="slidenum">
              <a:rPr lang="en-GB" sz="1200"/>
              <a:pPr eaLnBrk="1" hangingPunct="1"/>
              <a:t>66</a:t>
            </a:fld>
            <a:endParaRPr lang="en-GB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087B6AE-660D-304E-A7C3-664E8C4DC80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0A8478-63C0-5B4D-A79A-4F9064200345}" type="slidenum">
              <a:rPr lang="en-GB" sz="1200"/>
              <a:pPr eaLnBrk="1" hangingPunct="1"/>
              <a:t>67</a:t>
            </a:fld>
            <a:endParaRPr lang="en-GB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1C6D0BA-C127-8D4F-8771-CEF23781BC93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4C5EF-92C9-6F4E-AAF0-5440ADD9A3A4}" type="slidenum">
              <a:rPr lang="en-GB" sz="1200"/>
              <a:pPr eaLnBrk="1" hangingPunct="1"/>
              <a:t>68</a:t>
            </a:fld>
            <a:endParaRPr lang="en-GB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3BB560F-0D56-3B43-8BDC-CF450E660FB7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D21B07-2DEE-244F-ACEF-698458DF2E78}" type="slidenum">
              <a:rPr lang="en-GB" sz="1200"/>
              <a:pPr eaLnBrk="1" hangingPunct="1"/>
              <a:t>69</a:t>
            </a:fld>
            <a:endParaRPr lang="en-GB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a typeface="+mn-ea"/>
                <a:cs typeface="+mn-cs"/>
              </a:rPr>
              <a:t>Lymphangitis</a:t>
            </a:r>
            <a:r>
              <a:rPr lang="en-GB" dirty="0" smtClean="0">
                <a:ea typeface="+mn-ea"/>
                <a:cs typeface="+mn-cs"/>
              </a:rPr>
              <a:t> of channels</a:t>
            </a:r>
            <a:endParaRPr lang="en-US" dirty="0" smtClean="0"/>
          </a:p>
          <a:p>
            <a:pPr eaLnBrk="1" hangingPunct="1"/>
            <a:r>
              <a:rPr lang="en-US" dirty="0" smtClean="0"/>
              <a:t>Lymphadenitis – inflammation of nodes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D5C223A-1705-1C4A-92F2-6D16828BFC2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6F5C7F-24C0-0646-AFEC-C3363F200E26}" type="slidenum">
              <a:rPr lang="en-GB" sz="1200"/>
              <a:pPr eaLnBrk="1" hangingPunct="1"/>
              <a:t>70</a:t>
            </a:fld>
            <a:endParaRPr lang="en-GB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Who is your local diabetic specialist</a:t>
            </a:r>
            <a:r>
              <a:rPr lang="en-US" baseline="0" dirty="0" smtClean="0"/>
              <a:t> or contact for MDT?</a:t>
            </a:r>
          </a:p>
          <a:p>
            <a:pPr eaLnBrk="1" hangingPunct="1"/>
            <a:r>
              <a:rPr lang="en-US" baseline="0" dirty="0" smtClean="0"/>
              <a:t>Don’t know – then that is your first task for Monday morning.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8D6FA61-D3AA-3144-831F-CCB2EA9A4267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202F5C-6470-E34A-B28C-25F408384456}" type="slidenum">
              <a:rPr lang="en-GB"/>
              <a:pPr>
                <a:defRPr/>
              </a:pPr>
              <a:t>71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11539">
              <a:defRPr/>
            </a:pPr>
            <a:endParaRPr lang="en-US" dirty="0" smtClean="0">
              <a:cs typeface="+mn-cs"/>
            </a:endParaRPr>
          </a:p>
          <a:p>
            <a:pPr defTabSz="811539">
              <a:defRPr/>
            </a:pPr>
            <a:r>
              <a:rPr lang="en-US" dirty="0" smtClean="0">
                <a:cs typeface="+mn-cs"/>
              </a:rPr>
              <a:t>----- Meeting Notes (09/05/2014 23:22) -----</a:t>
            </a:r>
          </a:p>
          <a:p>
            <a:pPr defTabSz="811539">
              <a:defRPr/>
            </a:pPr>
            <a:r>
              <a:rPr lang="en-US" dirty="0" smtClean="0">
                <a:cs typeface="+mn-cs"/>
              </a:rPr>
              <a:t>But right on top  as described by </a:t>
            </a:r>
            <a:r>
              <a:rPr lang="en-US" dirty="0" err="1" smtClean="0">
                <a:cs typeface="+mn-cs"/>
              </a:rPr>
              <a:t>Boulton</a:t>
            </a:r>
            <a:r>
              <a:rPr lang="en-US" baseline="0" dirty="0" smtClean="0">
                <a:cs typeface="+mn-cs"/>
              </a:rPr>
              <a:t> et al 1995</a:t>
            </a:r>
            <a:endParaRPr lang="en-US" dirty="0" smtClean="0">
              <a:cs typeface="+mn-cs"/>
            </a:endParaRPr>
          </a:p>
          <a:p>
            <a:pPr defTabSz="811539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44431B-0986-8842-8CE3-E653098E437B}" type="slidenum">
              <a:rPr lang="en-GB" sz="1200"/>
              <a:pPr eaLnBrk="1" hangingPunct="1"/>
              <a:t>73</a:t>
            </a:fld>
            <a:endParaRPr lang="en-GB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9725307-239A-DC44-AC9A-F6D55FA4B42D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not your problem but it is your responsibility!</a:t>
            </a:r>
          </a:p>
          <a:p>
            <a:r>
              <a:rPr lang="en-GB" dirty="0" smtClean="0"/>
              <a:t>Routine</a:t>
            </a:r>
            <a:r>
              <a:rPr lang="en-GB" baseline="0" dirty="0" smtClean="0"/>
              <a:t> checks may prevent damage – if in doubt – check it out!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368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C75912-C691-764C-98B3-2FBFC9DCB4D2}" type="slidenum">
              <a:rPr lang="en-GB" sz="1200"/>
              <a:pPr eaLnBrk="1" hangingPunct="1"/>
              <a:t>74</a:t>
            </a:fld>
            <a:endParaRPr lang="en-GB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C147FE2-CE63-F941-BD03-2B518A899D08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D96ADC-2E4B-BD49-A220-01C01D5A851D}" type="slidenum">
              <a:rPr lang="en-GB" sz="1200"/>
              <a:pPr eaLnBrk="1" hangingPunct="1"/>
              <a:t>75</a:t>
            </a:fld>
            <a:endParaRPr lang="en-GB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C1DBCEE-A90E-464C-91C0-5E167A29E7DB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Diabetic foot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Stasis – stoppage or reduction in flow of blood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4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Neoplasia</a:t>
            </a:r>
            <a:r>
              <a:rPr lang="en-GB" dirty="0" smtClean="0"/>
              <a:t> – abnormal growth of cells – tumour</a:t>
            </a:r>
          </a:p>
          <a:p>
            <a:r>
              <a:rPr lang="en-GB" dirty="0" smtClean="0"/>
              <a:t>Reduced immunity – drugs, cancer</a:t>
            </a:r>
            <a:r>
              <a:rPr lang="en-GB" baseline="0" dirty="0" smtClean="0"/>
              <a:t> , AIDs, therapy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 </a:t>
            </a:r>
            <a:r>
              <a:rPr lang="en-GB" dirty="0" err="1" smtClean="0"/>
              <a:t>Miocardial</a:t>
            </a:r>
            <a:r>
              <a:rPr lang="en-GB" dirty="0" smtClean="0"/>
              <a:t> infarction – heart attack</a:t>
            </a:r>
          </a:p>
          <a:p>
            <a:r>
              <a:rPr lang="en-GB" dirty="0" smtClean="0"/>
              <a:t>CVA  cerebrovascular accident</a:t>
            </a:r>
            <a:r>
              <a:rPr lang="en-GB" baseline="0" dirty="0" smtClean="0"/>
              <a:t> (stroke)</a:t>
            </a:r>
          </a:p>
          <a:p>
            <a:r>
              <a:rPr lang="en-GB" baseline="0" dirty="0" smtClean="0"/>
              <a:t>TIA </a:t>
            </a:r>
            <a:r>
              <a:rPr lang="en-GB" dirty="0" smtClean="0"/>
              <a:t>transient ischaemic attack  (mini stroke) – symptoms</a:t>
            </a:r>
            <a:r>
              <a:rPr lang="en-GB" baseline="0" dirty="0" smtClean="0"/>
              <a:t> short lived 24 hours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4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Likely medication – Simvastatin</a:t>
            </a:r>
          </a:p>
          <a:p>
            <a:r>
              <a:rPr lang="en-GB" dirty="0" smtClean="0"/>
              <a:t>Side effects?  Tingling / painful legs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9B17D-DF03-0049-91A4-C19506E55B67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Diabetic foot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9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A6F-310D-F748-865B-EFD146555FBB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4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6514-D05C-4D4B-BDB9-D53ABF6AA6BA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DF54-E174-494E-8CD1-BACB24AD0B17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9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762000"/>
            <a:ext cx="858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08050" y="2362203"/>
            <a:ext cx="4084506" cy="3724275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7657" y="2362203"/>
            <a:ext cx="4084505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1C27-DCF9-B34A-BBE7-3866989DA823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2633-BF0C-42E2-987A-7B4F20602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7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25500" y="762000"/>
            <a:ext cx="858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8050" y="2362200"/>
            <a:ext cx="4084506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7657" y="2362200"/>
            <a:ext cx="408450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08050" y="4300541"/>
            <a:ext cx="4084506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657" y="4300541"/>
            <a:ext cx="408450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B28A-84E9-A542-80B6-48B9459A2C30}" type="datetime1">
              <a:rPr lang="en-GB" smtClean="0"/>
              <a:t>29/06/2015</a:t>
            </a:fld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295A-3CEA-4C3B-A30F-3EDEFE8065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3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762000"/>
            <a:ext cx="858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8050" y="2362203"/>
            <a:ext cx="4084506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57657" y="2362203"/>
            <a:ext cx="4084505" cy="3724275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48B6-8B5D-1A4A-BD64-1B415A792238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7557-7F28-4E0B-84C4-E82FBDAA5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4AE-8198-534D-80CE-6BF9FFBA15EB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8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9A90-EAEE-CB4E-AED7-2E4CD83A4841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8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8825-3BE7-E849-9061-20F73BBC37A9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6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9547-1BB2-9E45-B48C-20D3D85EAF8D}" type="datetime1">
              <a:rPr lang="en-GB" smtClean="0"/>
              <a:t>29/06/2015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9A8B-BB41-F749-8560-6D25B2568374}" type="datetime1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5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4D4D-8129-D14B-8B62-CB5D6B0F4B93}" type="datetime1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7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D3D-62C4-BF44-BA99-6777AFCF6C66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5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EE38-B70A-9146-9620-18760F6B74F1}" type="datetime1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6C99-8A9F-4B47-A405-7D350E890C48}" type="datetime1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017C-041F-5B4D-98AD-73A350656C4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46F24BF-902D-8A46-94E9-5E37DEF05CE9}" type="datetime1">
              <a:rPr lang="en-GB" smtClean="0"/>
              <a:pPr>
                <a:defRPr/>
              </a:pPr>
              <a:t>29/06/2015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A1E9B7-80B8-C64A-8672-059B2CFE78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6" descr="HSLOGO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436563"/>
            <a:ext cx="4815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Foot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1842" y="436563"/>
            <a:ext cx="35771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10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4.jpeg"/><Relationship Id="rId5" Type="http://schemas.openxmlformats.org/officeDocument/2006/relationships/image" Target="../media/image3.gif"/><Relationship Id="rId6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leinfections.com/wp-content/uploads/2010/11/IMG_0436.jpg" TargetMode="External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gi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mond-project.org.uk/index.php" TargetMode="External"/><Relationship Id="rId4" Type="http://schemas.openxmlformats.org/officeDocument/2006/relationships/hyperlink" Target="http://www.dafne.uk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278" y="420077"/>
            <a:ext cx="8420100" cy="11242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2667" y="1299308"/>
            <a:ext cx="8655711" cy="437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rgbClr val="000000"/>
                </a:solidFill>
                <a:latin typeface="Arial" charset="0"/>
              </a:rPr>
              <a:t>The diabetic foot and lower limb </a:t>
            </a:r>
          </a:p>
          <a:p>
            <a:pPr algn="ctr">
              <a:lnSpc>
                <a:spcPct val="93000"/>
              </a:lnSpc>
            </a:pPr>
            <a:r>
              <a:rPr lang="en-GB" sz="4000" b="1" dirty="0" smtClean="0">
                <a:solidFill>
                  <a:srgbClr val="000000"/>
                </a:solidFill>
                <a:latin typeface="Arial" charset="0"/>
              </a:rPr>
              <a:t>How does it affect you?</a:t>
            </a:r>
          </a:p>
          <a:p>
            <a:pPr algn="ctr">
              <a:lnSpc>
                <a:spcPct val="93000"/>
              </a:lnSpc>
            </a:pPr>
            <a:endParaRPr lang="en-GB" sz="40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3000"/>
              </a:lnSpc>
              <a:spcBef>
                <a:spcPts val="1425"/>
              </a:spcBef>
            </a:pPr>
            <a:fld id="{6F8A514C-0278-FA49-BDFD-9F8F313D6F6B}" type="datetime3">
              <a:rPr lang="en-GB" sz="2800" b="1" smtClean="0">
                <a:solidFill>
                  <a:srgbClr val="000000"/>
                </a:solidFill>
                <a:latin typeface="Arial" charset="0"/>
              </a:rPr>
              <a:t>29 June 2015</a:t>
            </a:fld>
            <a:endParaRPr lang="en-GB" sz="28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3000"/>
              </a:lnSpc>
              <a:spcBef>
                <a:spcPts val="1425"/>
              </a:spcBef>
            </a:pPr>
            <a:r>
              <a:rPr lang="en-GB" sz="3200" b="1" dirty="0" smtClean="0">
                <a:solidFill>
                  <a:srgbClr val="000000"/>
                </a:solidFill>
                <a:latin typeface="Palatino Linotype" charset="0"/>
              </a:rPr>
              <a:t>Alan Postlethwaite</a:t>
            </a:r>
          </a:p>
          <a:p>
            <a:pPr algn="ctr">
              <a:lnSpc>
                <a:spcPct val="93000"/>
              </a:lnSpc>
              <a:spcBef>
                <a:spcPts val="1425"/>
              </a:spcBef>
            </a:pPr>
            <a:r>
              <a:rPr lang="en-GB" sz="3200" b="1" dirty="0" smtClean="0">
                <a:solidFill>
                  <a:srgbClr val="000000"/>
                </a:solidFill>
                <a:latin typeface="Palatino Linotype" charset="0"/>
              </a:rPr>
              <a:t>HS Foot Care Services</a:t>
            </a:r>
          </a:p>
          <a:p>
            <a:pPr algn="ctr">
              <a:lnSpc>
                <a:spcPct val="93000"/>
              </a:lnSpc>
              <a:spcBef>
                <a:spcPts val="1425"/>
              </a:spcBef>
            </a:pPr>
            <a:r>
              <a:rPr lang="en-GB" sz="3600" b="1" dirty="0" err="1" smtClean="0">
                <a:solidFill>
                  <a:srgbClr val="0000FF"/>
                </a:solidFill>
                <a:latin typeface="Palatino Linotype" charset="0"/>
              </a:rPr>
              <a:t>www.hsfcs.co.uk</a:t>
            </a:r>
            <a:endParaRPr lang="en-GB" sz="3600" b="1" dirty="0">
              <a:solidFill>
                <a:srgbClr val="0000FF"/>
              </a:solidFill>
              <a:latin typeface="Palatino Linotyp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should we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We </a:t>
            </a:r>
            <a:r>
              <a:rPr lang="en-US" dirty="0"/>
              <a:t>need to increase awareness of the </a:t>
            </a:r>
            <a:r>
              <a:rPr lang="en-US" dirty="0" smtClean="0"/>
              <a:t>risks;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Bring </a:t>
            </a:r>
            <a:r>
              <a:rPr lang="en-US" dirty="0"/>
              <a:t>about wholesale changes in </a:t>
            </a:r>
            <a:r>
              <a:rPr lang="en-US" dirty="0" smtClean="0"/>
              <a:t>lifestyle;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Improve </a:t>
            </a:r>
            <a:r>
              <a:rPr lang="en-US" dirty="0"/>
              <a:t>self-management among people with </a:t>
            </a:r>
            <a:r>
              <a:rPr lang="en-US" dirty="0" smtClean="0"/>
              <a:t>diabetes; 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access to integrated diabetes care services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4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it affect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What part of the body shows first signs?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 What are those signs?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Whose problem is it?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Whose responsibility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9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72000">
            <a:normAutofit fontScale="62500" lnSpcReduction="20000"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Lack of sensation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Dry skin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Cold feet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Bulging veins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Hairless legs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Thirst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Frequent urination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Unusual hunger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Dry mouth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Weight gain or loss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Headaches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Blurred vision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Impaired healing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Sexual dysfunction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Damaged blood vessels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Decreased sensation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Erectile dysfunction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Vaginal dryness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6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it affect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part of the body shows first signs?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A6A6A6"/>
                </a:solidFill>
              </a:rPr>
              <a:t>What are those signs?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 Whose problem is it?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Whose responsibility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1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can help!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‘At Risk’ foot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makes a ‘foot at risk’?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33" y="1600201"/>
            <a:ext cx="9495368" cy="4525963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GB" dirty="0"/>
              <a:t>A loss of tissue viability, usually by an intrinsic cause. </a:t>
            </a:r>
            <a:endParaRPr lang="en-US" dirty="0" smtClean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 </a:t>
            </a:r>
            <a:r>
              <a:rPr lang="en-GB" dirty="0"/>
              <a:t>Tissues </a:t>
            </a:r>
            <a:r>
              <a:rPr lang="en-GB" dirty="0" smtClean="0"/>
              <a:t>unable </a:t>
            </a:r>
            <a:r>
              <a:rPr lang="en-GB" dirty="0"/>
              <a:t>to withstand environmental </a:t>
            </a:r>
            <a:r>
              <a:rPr lang="en-GB" dirty="0" smtClean="0"/>
              <a:t>stress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GB" dirty="0"/>
              <a:t>Healing may be delayed or incomplete.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GB" dirty="0"/>
              <a:t>Severely compromised may lead to stasis, deterioration and the spread of infection</a:t>
            </a:r>
            <a:r>
              <a:rPr lang="en-GB" dirty="0" smtClean="0"/>
              <a:t>.</a:t>
            </a:r>
            <a:endParaRPr lang="en-US" dirty="0" smtClean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Factors contributing </a:t>
            </a:r>
            <a:r>
              <a:rPr lang="en-GB" sz="3600" dirty="0"/>
              <a:t>to an ‘at risk’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34" y="1600201"/>
            <a:ext cx="8540750" cy="4525963"/>
          </a:xfrm>
        </p:spPr>
        <p:txBody>
          <a:bodyPr>
            <a:normAutofit fontScale="85000" lnSpcReduction="20000"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Trauma – damage (blister/fissure/cut)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Ulceration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Infection (superficial – soft tissue)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Infection (deep - osteomyelitis)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Gangrene and </a:t>
            </a:r>
            <a:r>
              <a:rPr lang="en-GB" dirty="0" smtClean="0"/>
              <a:t>necrosis      </a:t>
            </a:r>
            <a:endParaRPr lang="en-GB" dirty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Septicaemia</a:t>
            </a:r>
            <a:r>
              <a:rPr lang="en-GB" dirty="0" smtClean="0"/>
              <a:t>. </a:t>
            </a:r>
            <a:endParaRPr lang="en-US" dirty="0" smtClean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</a:t>
            </a:r>
            <a:r>
              <a:rPr lang="en-GB" dirty="0" smtClean="0"/>
              <a:t>Amputation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29183" y="2868841"/>
            <a:ext cx="3863371" cy="3400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</a:t>
            </a:r>
            <a:r>
              <a:rPr lang="en-GB" dirty="0"/>
              <a:t>Factors involved in an ‘at risk’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88124"/>
            <a:ext cx="8915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/>
              <a:t>Vascular </a:t>
            </a:r>
          </a:p>
          <a:p>
            <a:pPr lvl="1">
              <a:lnSpc>
                <a:spcPct val="90000"/>
              </a:lnSpc>
            </a:pPr>
            <a:r>
              <a:rPr lang="en-GB" sz="2100" dirty="0"/>
              <a:t>- </a:t>
            </a:r>
            <a:r>
              <a:rPr lang="en-GB" sz="2000" dirty="0"/>
              <a:t>ischaemia                                                                                 </a:t>
            </a:r>
            <a:r>
              <a:rPr lang="en-GB" sz="2000" dirty="0" smtClean="0"/>
              <a:t>                         - </a:t>
            </a:r>
            <a:r>
              <a:rPr lang="en-GB" sz="2000" dirty="0"/>
              <a:t>venous stasis</a:t>
            </a:r>
          </a:p>
          <a:p>
            <a:pPr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/>
              <a:t>Neurological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 err="1"/>
              <a:t>Neoplasia</a:t>
            </a:r>
            <a:endParaRPr lang="en-GB" sz="2400" dirty="0"/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/>
              <a:t>Infections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 err="1"/>
              <a:t>Immuno</a:t>
            </a:r>
            <a:r>
              <a:rPr lang="en-GB" sz="2400" dirty="0"/>
              <a:t>-compromised 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/>
              <a:t>Trauma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/>
              <a:t>Foot deformity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400" dirty="0" smtClean="0"/>
              <a:t>Ageing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3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idx="1"/>
          </p:nvPr>
        </p:nvSpPr>
        <p:spPr>
          <a:xfrm>
            <a:off x="1155090" y="304497"/>
            <a:ext cx="8420658" cy="6096000"/>
          </a:xfrm>
        </p:spPr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GB" sz="2400" dirty="0">
                <a:latin typeface="Calibri" charset="0"/>
              </a:rPr>
              <a:t>Complications may be broadly categorised as follows</a:t>
            </a:r>
          </a:p>
          <a:p>
            <a:pPr lvl="1"/>
            <a:r>
              <a:rPr lang="en-GB" sz="2400" dirty="0" err="1">
                <a:latin typeface="Calibri" charset="0"/>
              </a:rPr>
              <a:t>Macrovascular</a:t>
            </a:r>
            <a:r>
              <a:rPr lang="en-GB" sz="2400" dirty="0">
                <a:latin typeface="Calibri" charset="0"/>
              </a:rPr>
              <a:t> disease (large vessel)</a:t>
            </a:r>
          </a:p>
          <a:p>
            <a:pPr lvl="2"/>
            <a:r>
              <a:rPr lang="en-GB" dirty="0" err="1" smtClean="0">
                <a:latin typeface="Calibri" charset="0"/>
              </a:rPr>
              <a:t>Miocardial</a:t>
            </a:r>
            <a:r>
              <a:rPr lang="en-GB" dirty="0" smtClean="0">
                <a:latin typeface="Calibri" charset="0"/>
              </a:rPr>
              <a:t> Infarction  (MI)</a:t>
            </a:r>
            <a:endParaRPr lang="en-GB" dirty="0">
              <a:latin typeface="Calibri" charset="0"/>
            </a:endParaRPr>
          </a:p>
          <a:p>
            <a:pPr lvl="2"/>
            <a:r>
              <a:rPr lang="en-GB" dirty="0" smtClean="0">
                <a:latin typeface="Calibri" charset="0"/>
              </a:rPr>
              <a:t>Cerebrovascular Accident  (CVA)</a:t>
            </a:r>
            <a:endParaRPr lang="en-GB" dirty="0">
              <a:latin typeface="Calibri" charset="0"/>
            </a:endParaRPr>
          </a:p>
          <a:p>
            <a:pPr lvl="2"/>
            <a:r>
              <a:rPr lang="en-GB" dirty="0">
                <a:latin typeface="Calibri" charset="0"/>
              </a:rPr>
              <a:t>Amputation </a:t>
            </a:r>
          </a:p>
          <a:p>
            <a:pPr lvl="1"/>
            <a:r>
              <a:rPr lang="en-GB" sz="2400" dirty="0" err="1">
                <a:latin typeface="Calibri" charset="0"/>
              </a:rPr>
              <a:t>Microvascular</a:t>
            </a:r>
            <a:r>
              <a:rPr lang="en-GB" sz="2400" dirty="0">
                <a:latin typeface="Calibri" charset="0"/>
              </a:rPr>
              <a:t> disease (small vessel)</a:t>
            </a:r>
          </a:p>
          <a:p>
            <a:pPr lvl="2"/>
            <a:r>
              <a:rPr lang="en-GB" dirty="0">
                <a:latin typeface="Calibri" charset="0"/>
              </a:rPr>
              <a:t>eye, kidney and nerve damage</a:t>
            </a:r>
          </a:p>
          <a:p>
            <a:pPr lvl="1"/>
            <a:r>
              <a:rPr lang="en-GB" sz="2400" dirty="0">
                <a:latin typeface="Calibri" charset="0"/>
              </a:rPr>
              <a:t>Diabetic eye disease</a:t>
            </a:r>
          </a:p>
          <a:p>
            <a:pPr lvl="2"/>
            <a:r>
              <a:rPr lang="en-GB" dirty="0">
                <a:latin typeface="Calibri" charset="0"/>
              </a:rPr>
              <a:t>cataracts, glaucoma</a:t>
            </a:r>
          </a:p>
          <a:p>
            <a:pPr lvl="1"/>
            <a:r>
              <a:rPr lang="en-GB" sz="2400" dirty="0">
                <a:latin typeface="Calibri" charset="0"/>
              </a:rPr>
              <a:t>Diabetic foot disease</a:t>
            </a:r>
          </a:p>
          <a:p>
            <a:pPr lvl="2"/>
            <a:r>
              <a:rPr lang="en-GB" sz="2000" dirty="0">
                <a:latin typeface="Calibri" charset="0"/>
              </a:rPr>
              <a:t>infection</a:t>
            </a:r>
          </a:p>
          <a:p>
            <a:pPr lvl="2"/>
            <a:r>
              <a:rPr lang="en-GB" sz="2000" dirty="0">
                <a:latin typeface="Calibri" charset="0"/>
              </a:rPr>
              <a:t>neuropathy</a:t>
            </a:r>
          </a:p>
          <a:p>
            <a:pPr lvl="2"/>
            <a:r>
              <a:rPr lang="en-GB" sz="2000" dirty="0">
                <a:latin typeface="Calibri" charset="0"/>
              </a:rPr>
              <a:t>ischaemia</a:t>
            </a:r>
          </a:p>
          <a:p>
            <a:pPr lvl="2"/>
            <a:r>
              <a:rPr lang="en-GB" sz="2000" dirty="0">
                <a:latin typeface="Calibri" charset="0"/>
              </a:rPr>
              <a:t>ulceration</a:t>
            </a:r>
            <a:endParaRPr lang="en-GB" dirty="0">
              <a:latin typeface="Calibri" charset="0"/>
            </a:endParaRPr>
          </a:p>
          <a:p>
            <a:pPr lvl="1"/>
            <a:endParaRPr lang="en-GB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C1C4-060A-0746-ADA0-F23274FD8C52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Circulation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3525B-BAEF-3948-9131-A5E7DAEE846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557" y="1981504"/>
            <a:ext cx="6108886" cy="45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4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What is diabetes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Statistics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Its affect on you as practitioners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Reduction of risk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How the body works in diabetes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Practical steps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0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Small artery atherosclerosis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15CD6-CC57-A446-9416-7205BD3635E8}" type="slidenum">
              <a:rPr lang="en-GB"/>
              <a:pPr>
                <a:defRPr/>
              </a:pPr>
              <a:t>20</a:t>
            </a:fld>
            <a:endParaRPr lang="en-GB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230" y="1677008"/>
            <a:ext cx="6437543" cy="40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145849" y="5867250"/>
            <a:ext cx="5531341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>
                <a:cs typeface="+mn-cs"/>
              </a:rPr>
              <a:t>The Dorsalis Pedis vessel almost occluded by a plaque</a:t>
            </a:r>
          </a:p>
        </p:txBody>
      </p:sp>
    </p:spTree>
    <p:extLst>
      <p:ext uri="{BB962C8B-B14F-4D97-AF65-F5344CB8AC3E}">
        <p14:creationId xmlns:p14="http://schemas.microsoft.com/office/powerpoint/2010/main" val="28699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Foot ulcers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endParaRPr lang="en-GB" dirty="0" smtClean="0"/>
          </a:p>
          <a:p>
            <a:pPr>
              <a:buSzPct val="100000"/>
              <a:buBlip>
                <a:blip r:embed="rId3"/>
              </a:buBlip>
            </a:pPr>
            <a:r>
              <a:rPr lang="en-GB" dirty="0" smtClean="0"/>
              <a:t>In </a:t>
            </a:r>
            <a:r>
              <a:rPr lang="en-GB" dirty="0"/>
              <a:t>diabetics, the greatest predictor of ulceration is a history of previous </a:t>
            </a:r>
            <a:r>
              <a:rPr lang="en-GB" dirty="0" smtClean="0"/>
              <a:t>ulceration</a:t>
            </a:r>
          </a:p>
          <a:p>
            <a:pPr>
              <a:buSzPct val="100000"/>
              <a:buBlip>
                <a:blip r:embed="rId3"/>
              </a:buBlip>
            </a:pPr>
            <a:endParaRPr lang="en-GB" dirty="0"/>
          </a:p>
          <a:p>
            <a:pPr>
              <a:buSzPct val="100000"/>
              <a:buBlip>
                <a:blip r:embed="rId3"/>
              </a:buBlip>
            </a:pPr>
            <a:endParaRPr lang="en-GB" dirty="0" smtClean="0"/>
          </a:p>
          <a:p>
            <a:pPr marL="0" indent="0">
              <a:buSzPct val="100000"/>
              <a:buNone/>
            </a:pPr>
            <a:r>
              <a:rPr lang="en-GB" dirty="0" smtClean="0"/>
              <a:t>					(</a:t>
            </a:r>
            <a:r>
              <a:rPr lang="en-GB" dirty="0"/>
              <a:t>Abbot et al 2002)</a:t>
            </a:r>
          </a:p>
          <a:p>
            <a:pPr>
              <a:buSzPct val="100000"/>
              <a:buBlip>
                <a:blip r:embed="rId3"/>
              </a:buBlip>
            </a:pPr>
            <a:endParaRPr lang="en-GB" dirty="0"/>
          </a:p>
          <a:p>
            <a:pPr marL="0" indent="0" eaLnBrk="0" hangingPunct="0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5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Signs of high pressure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600201"/>
            <a:ext cx="8691033" cy="4525963"/>
          </a:xfrm>
        </p:spPr>
        <p:txBody>
          <a:bodyPr numCol="2" spcCol="72000"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Deformity </a:t>
            </a:r>
            <a:endParaRPr lang="en-GB" dirty="0"/>
          </a:p>
          <a:p>
            <a:pPr>
              <a:buBlip>
                <a:blip r:embed="rId2"/>
              </a:buBlip>
            </a:pPr>
            <a:r>
              <a:rPr lang="en-GB" dirty="0"/>
              <a:t>Redness </a:t>
            </a:r>
          </a:p>
          <a:p>
            <a:pPr>
              <a:buBlip>
                <a:blip r:embed="rId2"/>
              </a:buBlip>
            </a:pPr>
            <a:r>
              <a:rPr lang="en-GB" dirty="0"/>
              <a:t>Callus</a:t>
            </a:r>
          </a:p>
          <a:p>
            <a:pPr>
              <a:buBlip>
                <a:blip r:embed="rId2"/>
              </a:buBlip>
            </a:pPr>
            <a:r>
              <a:rPr lang="en-GB" dirty="0"/>
              <a:t>Corns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Blisters</a:t>
            </a:r>
          </a:p>
          <a:p>
            <a:pPr>
              <a:buBlip>
                <a:blip r:embed="rId2"/>
              </a:buBlip>
            </a:pPr>
            <a:endParaRPr lang="en-GB" dirty="0"/>
          </a:p>
          <a:p>
            <a:pPr>
              <a:buBlip>
                <a:blip r:embed="rId2"/>
              </a:buBlip>
            </a:pPr>
            <a:endParaRPr lang="en-GB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GB" dirty="0"/>
              <a:t>Abnormal pressures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/>
              <a:t>Increased shear and friction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/>
              <a:t>Callosities</a:t>
            </a:r>
          </a:p>
          <a:p>
            <a:pPr marL="0" indent="0">
              <a:buNone/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 marL="0" indent="0">
              <a:buSzPct val="100000"/>
              <a:buNone/>
            </a:pPr>
            <a:endParaRPr lang="en-GB" dirty="0"/>
          </a:p>
          <a:p>
            <a:pPr marL="0" indent="0" eaLnBrk="0" hangingPunct="0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166" y="3695701"/>
            <a:ext cx="2495297" cy="2854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9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ages.productserve.com/preview/1962/48493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680" y="4294924"/>
            <a:ext cx="2797527" cy="23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gallery.photo.net/photo/4450269-lg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602" y="3716340"/>
            <a:ext cx="477887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frequent cause of an ulcer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313723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4"/>
              </a:buBlip>
              <a:defRPr/>
            </a:pPr>
            <a:r>
              <a:rPr lang="en-GB" b="1" dirty="0"/>
              <a:t>Ill-fitting shoes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4"/>
              </a:buBlip>
              <a:defRPr/>
            </a:pPr>
            <a:r>
              <a:rPr lang="en-GB" dirty="0"/>
              <a:t>Even in patients with "pure" ischaemic </a:t>
            </a:r>
            <a:r>
              <a:rPr lang="en-GB" dirty="0" smtClean="0"/>
              <a:t>ulcers</a:t>
            </a:r>
            <a:endParaRPr lang="en-US" dirty="0" smtClean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4"/>
              </a:buBlip>
              <a:defRPr/>
            </a:pPr>
            <a:r>
              <a:rPr lang="en-US" dirty="0" smtClean="0"/>
              <a:t> </a:t>
            </a:r>
            <a:r>
              <a:rPr lang="en-GB" dirty="0"/>
              <a:t>Therefore, the shoes should be examined meticulously in all </a:t>
            </a:r>
            <a:r>
              <a:rPr lang="en-GB" dirty="0" smtClean="0"/>
              <a:t>patients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2534731" y="0"/>
            <a:ext cx="386087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Shoe trauma</a:t>
            </a:r>
            <a:endParaRPr lang="en-US" dirty="0" smtClean="0"/>
          </a:p>
        </p:txBody>
      </p:sp>
      <p:pic>
        <p:nvPicPr>
          <p:cNvPr id="36867" name="Picture 5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229" y="2565400"/>
            <a:ext cx="3432704" cy="4122738"/>
          </a:xfrm>
        </p:spPr>
      </p:pic>
      <p:sp>
        <p:nvSpPr>
          <p:cNvPr id="3686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9108" y="1557338"/>
            <a:ext cx="4012275" cy="792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	Neuropathic ulcers caused by tight shoe straps</a:t>
            </a:r>
            <a:endParaRPr lang="en-US" sz="2000" smtClean="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196975"/>
            <a:ext cx="4089665" cy="1511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	Blistering caused by new bespoke shoes</a:t>
            </a:r>
          </a:p>
          <a:p>
            <a:pPr lvl="1" eaLnBrk="1" hangingPunct="1"/>
            <a:r>
              <a:rPr lang="en-GB" sz="1800" smtClean="0"/>
              <a:t>Neuropathic patient</a:t>
            </a:r>
          </a:p>
          <a:p>
            <a:pPr lvl="1" eaLnBrk="1" hangingPunct="1"/>
            <a:r>
              <a:rPr lang="en-GB" sz="1800" smtClean="0"/>
              <a:t>Charcot deformity</a:t>
            </a:r>
          </a:p>
          <a:p>
            <a:pPr eaLnBrk="1" hangingPunct="1"/>
            <a:endParaRPr lang="en-GB" sz="2000" smtClean="0"/>
          </a:p>
          <a:p>
            <a:pPr eaLnBrk="1" hangingPunct="1"/>
            <a:endParaRPr lang="en-US" sz="2400" smtClean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611" y="2492375"/>
            <a:ext cx="373710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7CB56-8D68-40D8-A019-AF56507CA2E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What part of the body is responsible?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What affects insulin production?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is it measured 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HbA1c?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Insulin cycle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68" y="1587500"/>
            <a:ext cx="7596664" cy="5270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" y="6437923"/>
            <a:ext cx="2719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insulin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BFBFBF"/>
                </a:solidFill>
              </a:rPr>
              <a:t>What part of the body is responsible?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BFBFBF"/>
                </a:solidFill>
              </a:rPr>
              <a:t> What affects insulin production?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What is measured 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What is HbA1c?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4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HbA</a:t>
            </a:r>
            <a:r>
              <a:rPr lang="en-GB" sz="3200" dirty="0" smtClean="0"/>
              <a:t>1c</a:t>
            </a:r>
            <a:endParaRPr lang="en-GB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GB" sz="2400" dirty="0" smtClean="0"/>
              <a:t>HbA1c reflects blood glucose levels over the last 2-3 months – </a:t>
            </a:r>
            <a:r>
              <a:rPr lang="en-GB" sz="2400" b="1" dirty="0" smtClean="0"/>
              <a:t>why?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sz="2400" dirty="0" smtClean="0"/>
              <a:t>Glucose in the blood binds irreversibly with </a:t>
            </a:r>
            <a:r>
              <a:rPr lang="en-GB" sz="2400" dirty="0" err="1" smtClean="0"/>
              <a:t>Hb</a:t>
            </a:r>
            <a:r>
              <a:rPr lang="en-GB" sz="2400" dirty="0" smtClean="0"/>
              <a:t> forming HbA</a:t>
            </a:r>
            <a:r>
              <a:rPr lang="en-GB" sz="1800" dirty="0" smtClean="0"/>
              <a:t>1c </a:t>
            </a:r>
            <a:r>
              <a:rPr lang="en-GB" sz="2400" dirty="0"/>
              <a:t>(</a:t>
            </a:r>
            <a:r>
              <a:rPr lang="en-GB" sz="2400" dirty="0" err="1"/>
              <a:t>Glycated</a:t>
            </a:r>
            <a:r>
              <a:rPr lang="en-GB" sz="2400" dirty="0"/>
              <a:t> haemoglobin) this </a:t>
            </a:r>
            <a:r>
              <a:rPr lang="en-GB" sz="2400" dirty="0" smtClean="0"/>
              <a:t>then circulates for the lifespan of the erythrocyte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sz="2400" dirty="0" smtClean="0"/>
              <a:t>The Diabetes Control &amp; Complications Trial (DCCT) in Type 1 diabetes and the UK Prospective Diabetes Study (UKPDS) in Type 2 diabetes showed that the risk of </a:t>
            </a:r>
            <a:r>
              <a:rPr lang="en-GB" sz="2400" dirty="0" err="1" smtClean="0"/>
              <a:t>microvascular</a:t>
            </a:r>
            <a:r>
              <a:rPr lang="en-GB" sz="2400" dirty="0" smtClean="0"/>
              <a:t> &amp; </a:t>
            </a:r>
            <a:r>
              <a:rPr lang="en-GB" sz="2400" dirty="0" err="1" smtClean="0"/>
              <a:t>macrovascular</a:t>
            </a:r>
            <a:r>
              <a:rPr lang="en-GB" sz="2400" dirty="0" smtClean="0"/>
              <a:t> complications increases as HbA</a:t>
            </a:r>
            <a:r>
              <a:rPr lang="en-GB" sz="1800" dirty="0" smtClean="0"/>
              <a:t>1c</a:t>
            </a:r>
            <a:r>
              <a:rPr lang="en-GB" sz="2400" dirty="0" smtClean="0"/>
              <a:t> increases.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sz="2400" dirty="0" smtClean="0"/>
              <a:t>HbA1c thus gives a measure of morbidity and prognosis.</a:t>
            </a:r>
          </a:p>
          <a:p>
            <a:pPr>
              <a:buSzPct val="100000"/>
              <a:buBlip>
                <a:blip r:embed="rId3"/>
              </a:buBlip>
            </a:pP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9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HbA1c targets</a:t>
            </a:r>
            <a:br>
              <a:rPr lang="en-US" b="1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11948"/>
              </p:ext>
            </p:extLst>
          </p:nvPr>
        </p:nvGraphicFramePr>
        <p:xfrm>
          <a:off x="495300" y="1600199"/>
          <a:ext cx="8915401" cy="303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50"/>
                <a:gridCol w="2846917"/>
                <a:gridCol w="2785534"/>
              </a:tblGrid>
              <a:tr h="7361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HbA1c targets</a:t>
                      </a:r>
                    </a:p>
                    <a:p>
                      <a:pPr algn="ctr"/>
                      <a:endParaRPr lang="en-GB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/</a:t>
                      </a:r>
                      <a:r>
                        <a:rPr lang="en-GB" sz="2800" dirty="0" err="1" smtClean="0"/>
                        <a:t>mol</a:t>
                      </a:r>
                      <a:endParaRPr lang="en-GB" sz="2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%</a:t>
                      </a:r>
                      <a:endParaRPr lang="en-GB" sz="2800" dirty="0"/>
                    </a:p>
                  </a:txBody>
                  <a:tcPr marL="99060" marR="99060"/>
                </a:tc>
              </a:tr>
              <a:tr h="6325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Non-diabetics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20 - 41 </a:t>
                      </a:r>
                      <a:r>
                        <a:rPr lang="en-US" sz="2400" b="1" dirty="0" err="1" smtClean="0"/>
                        <a:t>mmol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en-US" sz="2400" b="1" dirty="0" err="1" smtClean="0"/>
                        <a:t>mol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4% - 5.9%</a:t>
                      </a:r>
                      <a:endParaRPr lang="en-GB" sz="2400" dirty="0"/>
                    </a:p>
                  </a:txBody>
                  <a:tcPr marL="99060" marR="99060"/>
                </a:tc>
              </a:tr>
              <a:tr h="6325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Diabetics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48 </a:t>
                      </a:r>
                      <a:r>
                        <a:rPr lang="en-US" sz="2400" b="1" dirty="0" err="1" smtClean="0"/>
                        <a:t>mmol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en-US" sz="2400" b="1" dirty="0" err="1" smtClean="0"/>
                        <a:t>mol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6.5%</a:t>
                      </a:r>
                      <a:endParaRPr lang="en-GB" sz="2400" b="1" dirty="0"/>
                    </a:p>
                  </a:txBody>
                  <a:tcPr marL="99060" marR="99060"/>
                </a:tc>
              </a:tr>
              <a:tr h="7361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Diabetics at higher risk of hypoglycemia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 </a:t>
                      </a:r>
                      <a:r>
                        <a:rPr lang="en-US" sz="2400" b="1" dirty="0" err="1" smtClean="0"/>
                        <a:t>mmol</a:t>
                      </a:r>
                      <a:r>
                        <a:rPr lang="en-US" sz="2400" b="1" dirty="0" smtClean="0"/>
                        <a:t>/</a:t>
                      </a:r>
                      <a:r>
                        <a:rPr lang="en-US" sz="2400" b="1" dirty="0" err="1" smtClean="0"/>
                        <a:t>mol</a:t>
                      </a:r>
                      <a:endParaRPr lang="en-GB" sz="24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7.5%</a:t>
                      </a:r>
                      <a:endParaRPr lang="en-GB" sz="2400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" y="5349741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HbA1c levels between 5.7% and 6.4% indicate increased risk of diabetes (</a:t>
            </a:r>
            <a:r>
              <a:rPr lang="en-GB" dirty="0" err="1"/>
              <a:t>prediabetes</a:t>
            </a:r>
            <a:r>
              <a:rPr lang="en-GB" dirty="0"/>
              <a:t>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But first …….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alibri" charset="0"/>
              </a:rPr>
              <a:t>You guessed it </a:t>
            </a:r>
          </a:p>
          <a:p>
            <a:r>
              <a:rPr lang="en-GB" sz="4000" dirty="0" smtClean="0">
                <a:latin typeface="Calibri" charset="0"/>
              </a:rPr>
              <a:t>Are </a:t>
            </a:r>
            <a:r>
              <a:rPr lang="en-GB" sz="4000" dirty="0">
                <a:latin typeface="Calibri" charset="0"/>
              </a:rPr>
              <a:t>we all on the same page ?</a:t>
            </a:r>
          </a:p>
          <a:p>
            <a:endParaRPr lang="en-GB" sz="4000" dirty="0">
              <a:latin typeface="Calibri" charset="0"/>
            </a:endParaRPr>
          </a:p>
          <a:p>
            <a:endParaRPr lang="en-GB" sz="4000" dirty="0">
              <a:latin typeface="Calibri" charset="0"/>
            </a:endParaRPr>
          </a:p>
          <a:p>
            <a:endParaRPr lang="en-GB" sz="4000" dirty="0">
              <a:latin typeface="Calibri" charset="0"/>
            </a:endParaRPr>
          </a:p>
          <a:p>
            <a:pPr marL="0" indent="0">
              <a:buNone/>
            </a:pPr>
            <a:endParaRPr lang="en-GB" sz="4000" dirty="0">
              <a:latin typeface="Calibri" charset="0"/>
            </a:endParaRPr>
          </a:p>
          <a:p>
            <a:endParaRPr lang="en-GB" sz="4000" dirty="0">
              <a:latin typeface="Calibri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587" y="3051117"/>
            <a:ext cx="4153296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88913-58A4-3D42-B4E4-948BB00B59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Let Me Entertain You.wa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7939" y="6325010"/>
            <a:ext cx="532571" cy="4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Your role as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Prevention of tissue </a:t>
            </a:r>
            <a:r>
              <a:rPr lang="en-GB" dirty="0" smtClean="0"/>
              <a:t>damage</a:t>
            </a:r>
            <a:r>
              <a:rPr lang="en-US" dirty="0" smtClean="0"/>
              <a:t>?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</a:t>
            </a:r>
            <a:r>
              <a:rPr lang="en-GB" dirty="0"/>
              <a:t>Heal existing foot lesions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Maintain and monitor foot health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GB" dirty="0"/>
              <a:t>Educate and advise 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Refer on ….?</a:t>
            </a:r>
          </a:p>
          <a:p>
            <a:pPr marL="0" indent="0" eaLnBrk="0" hangingPunct="0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Assessing the diabetic foot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Simple assessment – search for 8 clinical factors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	Simple inspection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 Palpation</a:t>
            </a:r>
          </a:p>
          <a:p>
            <a:pPr lvl="1"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Sensory testing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Why do we assess?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09728"/>
            <a:ext cx="7842250" cy="19632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To identify feet which may be at risk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To assess the level of complications 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To manage such patients and their complications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506506" y="3429000"/>
            <a:ext cx="784225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en-GB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do we assess?</a:t>
            </a:r>
            <a:r>
              <a:rPr lang="en-GB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.........</a:t>
            </a:r>
            <a:endParaRPr kumimoji="0" lang="en-GB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6506" y="4653139"/>
            <a:ext cx="7842250" cy="19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Blip>
                <a:blip r:embed="rId3"/>
              </a:buBlip>
              <a:tabLst/>
              <a:defRPr/>
            </a:pPr>
            <a:r>
              <a:rPr lang="en-GB" sz="3000" dirty="0" smtClean="0">
                <a:latin typeface="+mn-lt"/>
                <a:cs typeface="+mn-cs"/>
              </a:rPr>
              <a:t>History taking!!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Blip>
                <a:blip r:embed="rId3"/>
              </a:buBlip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Neurological</a:t>
            </a: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examination – sensory system / motor system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0678"/>
            <a:ext cx="7842250" cy="7320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History 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450" y="1135796"/>
            <a:ext cx="7842250" cy="5544616"/>
          </a:xfrm>
        </p:spPr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sz="2000" dirty="0" smtClean="0"/>
              <a:t>Symptoms? </a:t>
            </a:r>
          </a:p>
          <a:p>
            <a:pPr lvl="1" eaLnBrk="1" hangingPunct="1"/>
            <a:r>
              <a:rPr lang="en-GB" sz="2000" dirty="0" smtClean="0"/>
              <a:t>Duration</a:t>
            </a:r>
          </a:p>
          <a:p>
            <a:pPr lvl="1" eaLnBrk="1" hangingPunct="1"/>
            <a:r>
              <a:rPr lang="en-GB" sz="2000" dirty="0" smtClean="0"/>
              <a:t>Site</a:t>
            </a:r>
          </a:p>
          <a:p>
            <a:pPr lvl="1" eaLnBrk="1" hangingPunct="1"/>
            <a:r>
              <a:rPr lang="en-GB" sz="2000" dirty="0" smtClean="0"/>
              <a:t>Radiation</a:t>
            </a:r>
          </a:p>
          <a:p>
            <a:pPr lvl="1" eaLnBrk="1" hangingPunct="1"/>
            <a:r>
              <a:rPr lang="en-GB" sz="2000" dirty="0" smtClean="0"/>
              <a:t>Quality of pain</a:t>
            </a:r>
          </a:p>
          <a:p>
            <a:pPr lvl="1" eaLnBrk="1" hangingPunct="1"/>
            <a:r>
              <a:rPr lang="en-GB" sz="2000" dirty="0" smtClean="0"/>
              <a:t>Frequency of pain</a:t>
            </a:r>
          </a:p>
          <a:p>
            <a:pPr lvl="1" eaLnBrk="1" hangingPunct="1"/>
            <a:r>
              <a:rPr lang="en-GB" sz="2000" dirty="0" smtClean="0"/>
              <a:t>Time of onset</a:t>
            </a:r>
          </a:p>
          <a:p>
            <a:pPr lvl="1" eaLnBrk="1" hangingPunct="1"/>
            <a:r>
              <a:rPr lang="en-GB" sz="2000" dirty="0" smtClean="0"/>
              <a:t>Associated features</a:t>
            </a:r>
          </a:p>
          <a:p>
            <a:pPr lvl="1" eaLnBrk="1" hangingPunct="1"/>
            <a:r>
              <a:rPr lang="en-GB" sz="2000" dirty="0" smtClean="0"/>
              <a:t>Precipitating / relieving factors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sz="2000" dirty="0" smtClean="0"/>
              <a:t>Hereditary factors / family history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sz="2000" dirty="0" smtClean="0"/>
              <a:t>Medical history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sz="2000" dirty="0" smtClean="0"/>
              <a:t>Social history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sz="2000" dirty="0" smtClean="0"/>
              <a:t>Treatment history / medication</a:t>
            </a:r>
          </a:p>
          <a:p>
            <a:pPr eaLnBrk="1" hangingPunct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3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8 Clinical factors in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600201"/>
            <a:ext cx="8915400" cy="4114800"/>
          </a:xfrm>
        </p:spPr>
        <p:txBody>
          <a:bodyPr>
            <a:normAutofit fontScale="70000" lnSpcReduction="20000"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Neuropathy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Ischaemia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Deformity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Callus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Swelling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Skin breakdown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Infection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US" dirty="0" smtClean="0"/>
              <a:t>Necrosis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8250" y="5802924"/>
            <a:ext cx="535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Prof.</a:t>
            </a:r>
            <a:r>
              <a:rPr lang="en-GB" dirty="0" smtClean="0"/>
              <a:t> Michael Edmonds (Kings College –London) Managing the Diabetic Foot 2006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7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Peripheral neuropathy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Can affect:</a:t>
            </a:r>
          </a:p>
          <a:p>
            <a:pPr lvl="1" eaLnBrk="1" hangingPunct="1"/>
            <a:endParaRPr lang="en-GB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GB" dirty="0" smtClean="0"/>
              <a:t>	Sensory	 	 Motor 	Autonomic</a:t>
            </a:r>
          </a:p>
          <a:p>
            <a:pPr eaLnBrk="1" hangingPunct="1"/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7341" y="3141664"/>
          <a:ext cx="7956884" cy="238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295"/>
                <a:gridCol w="2569447"/>
                <a:gridCol w="273514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Sensory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Motor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Autonomic</a:t>
                      </a:r>
                      <a:endParaRPr lang="en-GB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Light touch, vibration,</a:t>
                      </a:r>
                      <a:r>
                        <a:rPr lang="en-GB" baseline="0" dirty="0" smtClean="0"/>
                        <a:t> temperature, pain  reduced.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Pins &amp; needles, numbness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Painful neuropathy may be experienced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Muscle weakness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Diminished</a:t>
                      </a:r>
                      <a:r>
                        <a:rPr lang="en-GB" baseline="0" dirty="0" smtClean="0"/>
                        <a:t> reflexes (AT)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Balance and </a:t>
                      </a:r>
                      <a:r>
                        <a:rPr lang="en-GB" baseline="0" dirty="0" err="1" smtClean="0"/>
                        <a:t>proprioception</a:t>
                      </a:r>
                      <a:r>
                        <a:rPr lang="en-GB" baseline="0" dirty="0" smtClean="0"/>
                        <a:t> reduced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Claw toes, prominent met heads, wasted intrinsic muscles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Glandular secretion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Postural hypotension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Urinary</a:t>
                      </a:r>
                      <a:r>
                        <a:rPr lang="en-GB" baseline="0" dirty="0" smtClean="0"/>
                        <a:t> and sexual function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Digestive tract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Signs of hypoglycaemia masked</a:t>
                      </a:r>
                      <a:endParaRPr lang="en-GB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Nerve structure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897" y="1447800"/>
            <a:ext cx="4653756" cy="54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2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Testing for sensory neuropathy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72480" y="1700808"/>
            <a:ext cx="3884391" cy="44923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GB" dirty="0" smtClean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Semmes Weinstein Monofilament 10g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Sharp/blunt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Vibration perception 128Hz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Hot/cold 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err="1" smtClean="0"/>
              <a:t>Proprioception</a:t>
            </a:r>
            <a:r>
              <a:rPr lang="en-GB" dirty="0" smtClean="0"/>
              <a:t> 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Two point discrimination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4" name="Picture 3" descr="monofilamen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930" y="2564907"/>
            <a:ext cx="42306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9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The </a:t>
            </a:r>
            <a:r>
              <a:rPr lang="ja-JP" altLang="en-GB" smtClean="0">
                <a:latin typeface="Arial"/>
                <a:cs typeface="+mj-cs"/>
              </a:rPr>
              <a:t>‘</a:t>
            </a:r>
            <a:r>
              <a:rPr lang="en-GB" smtClean="0">
                <a:cs typeface="+mj-cs"/>
              </a:rPr>
              <a:t>Protective Threshold</a:t>
            </a:r>
            <a:r>
              <a:rPr lang="ja-JP" altLang="en-GB" smtClean="0">
                <a:latin typeface="Arial"/>
                <a:cs typeface="+mj-cs"/>
              </a:rPr>
              <a:t>’</a:t>
            </a:r>
            <a:endParaRPr lang="en-GB" smtClean="0"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  <a:defRPr/>
            </a:pPr>
            <a:endParaRPr lang="en-GB" sz="3600" smtClean="0">
              <a:cs typeface="+mn-cs"/>
            </a:endParaRPr>
          </a:p>
          <a:p>
            <a:pPr>
              <a:buClr>
                <a:schemeClr val="tx1"/>
              </a:buClr>
              <a:buFontTx/>
              <a:buNone/>
              <a:defRPr/>
            </a:pPr>
            <a:r>
              <a:rPr lang="en-GB" sz="3600" smtClean="0">
                <a:cs typeface="+mn-cs"/>
              </a:rPr>
              <a:t>	Inability to perceive the 10 g Semmes-Weinstein monofilament </a:t>
            </a:r>
            <a:r>
              <a:rPr lang="en-GB" sz="3600" i="1" smtClean="0">
                <a:cs typeface="+mn-cs"/>
              </a:rPr>
              <a:t>or</a:t>
            </a:r>
            <a:r>
              <a:rPr lang="en-GB" sz="3600" smtClean="0">
                <a:cs typeface="+mn-cs"/>
              </a:rPr>
              <a:t> the 128 Hz tuning fork indicates a times </a:t>
            </a:r>
            <a:r>
              <a:rPr lang="en-GB" sz="3600" i="1" smtClean="0">
                <a:cs typeface="+mn-cs"/>
              </a:rPr>
              <a:t>seven</a:t>
            </a:r>
            <a:r>
              <a:rPr lang="en-GB" sz="3600" smtClean="0">
                <a:cs typeface="+mn-cs"/>
              </a:rPr>
              <a:t> risk of ulceration in the next three years</a:t>
            </a:r>
          </a:p>
          <a:p>
            <a:pPr>
              <a:buClr>
                <a:schemeClr val="tx1"/>
              </a:buClr>
              <a:buFontTx/>
              <a:buNone/>
              <a:defRPr/>
            </a:pPr>
            <a:r>
              <a:rPr lang="en-GB" sz="3600" smtClean="0">
                <a:cs typeface="+mn-cs"/>
              </a:rPr>
              <a:t>                 (</a:t>
            </a:r>
            <a:r>
              <a:rPr lang="en-GB" sz="2800" i="1" smtClean="0">
                <a:cs typeface="+mn-cs"/>
              </a:rPr>
              <a:t>Boulton et al 1995</a:t>
            </a:r>
            <a:r>
              <a:rPr lang="en-GB" sz="3600" smtClean="0">
                <a:cs typeface="+mn-cs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5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does a typical </a:t>
            </a:r>
            <a:br>
              <a:rPr lang="en-GB" dirty="0" smtClean="0"/>
            </a:br>
            <a:r>
              <a:rPr lang="en-GB" dirty="0" smtClean="0"/>
              <a:t>neuropathic foot look &amp; feel like?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Features?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0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dirty="0" smtClean="0"/>
              <a:t>diabetes?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GB" b="1" dirty="0"/>
              <a:t>Diabetes is the </a:t>
            </a:r>
            <a:r>
              <a:rPr lang="en-GB" sz="4000" b="1" u="sng" dirty="0" smtClean="0"/>
              <a:t>3rd</a:t>
            </a:r>
            <a:r>
              <a:rPr lang="en-GB" b="1" u="sng" dirty="0" smtClean="0"/>
              <a:t> largest</a:t>
            </a:r>
            <a:r>
              <a:rPr lang="en-GB" b="1" dirty="0" smtClean="0"/>
              <a:t> cause </a:t>
            </a:r>
            <a:r>
              <a:rPr lang="en-GB" b="1" dirty="0"/>
              <a:t>of death </a:t>
            </a:r>
            <a:r>
              <a:rPr lang="en-GB" b="1" dirty="0" smtClean="0"/>
              <a:t>in </a:t>
            </a:r>
            <a:r>
              <a:rPr lang="en-GB" b="1" dirty="0"/>
              <a:t>the UK and increasing rates does not </a:t>
            </a:r>
            <a:r>
              <a:rPr lang="en-GB" b="1" dirty="0" smtClean="0"/>
              <a:t>bode well.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GB" dirty="0" smtClean="0"/>
              <a:t>1996 to 2012 diagnosis increased </a:t>
            </a:r>
            <a:r>
              <a:rPr lang="en-GB" dirty="0"/>
              <a:t>from 1.4 </a:t>
            </a:r>
            <a:r>
              <a:rPr lang="en-GB" dirty="0" smtClean="0"/>
              <a:t>m </a:t>
            </a:r>
            <a:r>
              <a:rPr lang="en-GB" dirty="0"/>
              <a:t>to 2.9 </a:t>
            </a:r>
            <a:r>
              <a:rPr lang="en-GB" dirty="0" smtClean="0"/>
              <a:t>m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r>
              <a:rPr lang="en-GB" dirty="0"/>
              <a:t>Globally </a:t>
            </a:r>
            <a:r>
              <a:rPr lang="en-GB" dirty="0" smtClean="0"/>
              <a:t>a diabetic </a:t>
            </a:r>
            <a:r>
              <a:rPr lang="en-GB" dirty="0"/>
              <a:t>amputation every 30 </a:t>
            </a:r>
            <a:r>
              <a:rPr lang="en-GB" dirty="0" err="1"/>
              <a:t>secs</a:t>
            </a:r>
            <a:r>
              <a:rPr lang="en-GB" dirty="0"/>
              <a:t>!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3"/>
              </a:buBlip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3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does a typical </a:t>
            </a:r>
            <a:br>
              <a:rPr lang="en-GB" dirty="0" smtClean="0"/>
            </a:br>
            <a:r>
              <a:rPr lang="en-GB" dirty="0" smtClean="0"/>
              <a:t>neuropathic foot look &amp; feel like?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err="1" smtClean="0"/>
              <a:t>Anhydrotic</a:t>
            </a:r>
            <a:r>
              <a:rPr lang="en-GB" dirty="0" smtClean="0"/>
              <a:t> skin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Intrinsic muscle wasting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Clawing &amp; retraction of toes.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Bounding pulses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Prominent dorsal venous arch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Very warm to touch – autonomic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smtClean="0"/>
              <a:t>Numb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Painful Neuropathy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844675"/>
            <a:ext cx="86677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en-GB" sz="2400" dirty="0" smtClean="0"/>
              <a:t>Nerve damage due to diabetes can present as insensate neuropathy (sensory loss) or painful neuropathy.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en-GB" sz="2400" dirty="0" smtClean="0"/>
              <a:t>The majority of people have the insensate type, however some patients with diabetes suffer chronic, often distressing symptoms of pain, pins and needles or numbness in their feet.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en-US" sz="2400" dirty="0" smtClean="0"/>
              <a:t>Up to 10% of those affected will experience persistent neuropathic pain.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7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28497" y="620688"/>
            <a:ext cx="78455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Painful Neuropathy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563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62" y="3052766"/>
            <a:ext cx="2074069" cy="1176337"/>
          </a:xfrm>
        </p:spPr>
      </p:pic>
      <p:pic>
        <p:nvPicPr>
          <p:cNvPr id="5632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47293" y="3214688"/>
            <a:ext cx="2392231" cy="1120775"/>
          </a:xfrm>
        </p:spPr>
      </p:pic>
      <p:sp>
        <p:nvSpPr>
          <p:cNvPr id="563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7502" y="2264510"/>
            <a:ext cx="408966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	Burning, feeling like the feet are on fire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	Stabbing like sharp knives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8170" y="2193195"/>
            <a:ext cx="408966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r>
              <a:rPr lang="en-GB" dirty="0" smtClean="0"/>
              <a:t>	</a:t>
            </a:r>
            <a:r>
              <a:rPr lang="en-GB" sz="2000" dirty="0" smtClean="0"/>
              <a:t>Freezing, like the feet are on ice, although they feel warm to touch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r>
              <a:rPr lang="en-GB" dirty="0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r>
              <a:rPr lang="en-GB" sz="2000" dirty="0" smtClean="0"/>
              <a:t>Lancinating, like electric shocks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Tx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56327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65251" y="4786313"/>
            <a:ext cx="2218531" cy="1765300"/>
          </a:xfrm>
        </p:spPr>
      </p:pic>
      <p:pic>
        <p:nvPicPr>
          <p:cNvPr id="5632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23146" y="4960327"/>
            <a:ext cx="2461021" cy="12588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7CB56-8D68-40D8-A019-AF56507CA2E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0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Autonomic neuropathy</a:t>
            </a:r>
          </a:p>
        </p:txBody>
      </p:sp>
      <p:pic>
        <p:nvPicPr>
          <p:cNvPr id="57347" name="Picture 4" descr="distended vein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73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09250" y="2350482"/>
            <a:ext cx="4087944" cy="3724275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Sympathetic innervation to the periphery has degenerated </a:t>
            </a:r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No vasoconstriction</a:t>
            </a:r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err="1" smtClean="0"/>
              <a:t>Arteriovenous</a:t>
            </a:r>
            <a:r>
              <a:rPr lang="en-GB" sz="2400" dirty="0" smtClean="0"/>
              <a:t> shunting</a:t>
            </a:r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Engorged dorsal veins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2633-BF0C-42E2-987A-7B4F2060224E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1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Motor neuropathy</a:t>
            </a:r>
          </a:p>
        </p:txBody>
      </p:sp>
      <p:pic>
        <p:nvPicPr>
          <p:cNvPr id="58371" name="Picture 4" descr="motor neuropat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83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4662" y="2817813"/>
            <a:ext cx="3874116" cy="288925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High medial longitudinal arch.</a:t>
            </a:r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High pressure areas</a:t>
            </a:r>
          </a:p>
          <a:p>
            <a:pPr eaLnBrk="1" hangingPunct="1">
              <a:buSzPct val="100000"/>
              <a:buBlip>
                <a:blip r:embed="rId4"/>
              </a:buBlip>
            </a:pPr>
            <a:r>
              <a:rPr lang="en-GB" sz="2400" dirty="0" smtClean="0"/>
              <a:t>Test dorsiflexion of foot</a:t>
            </a:r>
          </a:p>
          <a:p>
            <a:pPr lvl="1" eaLnBrk="1" hangingPunct="1">
              <a:buSzPct val="100000"/>
              <a:buBlip>
                <a:blip r:embed="rId4"/>
              </a:buBlip>
            </a:pPr>
            <a:r>
              <a:rPr lang="en-GB" sz="2000" dirty="0" smtClean="0"/>
              <a:t>Foot drop – </a:t>
            </a:r>
            <a:r>
              <a:rPr lang="en-GB" sz="2000" dirty="0" smtClean="0">
                <a:solidFill>
                  <a:srgbClr val="FF0000"/>
                </a:solidFill>
              </a:rPr>
              <a:t>???? </a:t>
            </a:r>
            <a:r>
              <a:rPr lang="en-GB" sz="2000" dirty="0">
                <a:solidFill>
                  <a:srgbClr val="FF0000"/>
                </a:solidFill>
              </a:rPr>
              <a:t>w</a:t>
            </a:r>
            <a:r>
              <a:rPr lang="en-GB" sz="2000" dirty="0" smtClean="0">
                <a:solidFill>
                  <a:srgbClr val="FF0000"/>
                </a:solidFill>
              </a:rPr>
              <a:t>hich </a:t>
            </a:r>
            <a:r>
              <a:rPr lang="en-GB" sz="2000" dirty="0" smtClean="0"/>
              <a:t>nerve &amp; muscles responsible</a:t>
            </a:r>
          </a:p>
          <a:p>
            <a:pPr lvl="1" eaLnBrk="1" hangingPunct="1"/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2633-BF0C-42E2-987A-7B4F2060224E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Motor neuropathy</a:t>
            </a:r>
          </a:p>
        </p:txBody>
      </p:sp>
      <p:pic>
        <p:nvPicPr>
          <p:cNvPr id="58371" name="Picture 4" descr="motor neuropat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83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4662" y="2817813"/>
            <a:ext cx="3582327" cy="288925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Blip>
                <a:blip r:embed="rId5"/>
              </a:buBlip>
            </a:pPr>
            <a:r>
              <a:rPr lang="en-GB" sz="2400" dirty="0" smtClean="0"/>
              <a:t>High medial longitudinal arch.</a:t>
            </a:r>
          </a:p>
          <a:p>
            <a:pPr eaLnBrk="1" hangingPunct="1">
              <a:buSzPct val="100000"/>
              <a:buBlip>
                <a:blip r:embed="rId5"/>
              </a:buBlip>
            </a:pPr>
            <a:r>
              <a:rPr lang="en-GB" sz="2400" dirty="0" smtClean="0"/>
              <a:t>High pressure areas</a:t>
            </a:r>
          </a:p>
          <a:p>
            <a:pPr eaLnBrk="1" hangingPunct="1">
              <a:buSzPct val="100000"/>
              <a:buBlip>
                <a:blip r:embed="rId5"/>
              </a:buBlip>
            </a:pPr>
            <a:r>
              <a:rPr lang="en-GB" sz="2400" dirty="0" smtClean="0"/>
              <a:t>Test dorsiflexion of foot</a:t>
            </a:r>
          </a:p>
          <a:p>
            <a:pPr lvl="1" eaLnBrk="1" hangingPunct="1">
              <a:buSzPct val="100000"/>
              <a:buBlip>
                <a:blip r:embed="rId5"/>
              </a:buBlip>
            </a:pPr>
            <a:r>
              <a:rPr lang="en-GB" sz="2000" dirty="0" smtClean="0"/>
              <a:t>Foot drop – </a:t>
            </a:r>
            <a:r>
              <a:rPr lang="en-GB" sz="2000" dirty="0" err="1" smtClean="0"/>
              <a:t>peroneal</a:t>
            </a:r>
            <a:r>
              <a:rPr lang="en-GB" sz="2000" dirty="0" smtClean="0"/>
              <a:t> nerve &amp; </a:t>
            </a:r>
            <a:r>
              <a:rPr lang="en-GB" sz="2000" dirty="0" err="1" smtClean="0"/>
              <a:t>peroneal</a:t>
            </a:r>
            <a:r>
              <a:rPr lang="en-GB" sz="2000" dirty="0" smtClean="0"/>
              <a:t> </a:t>
            </a:r>
            <a:r>
              <a:rPr lang="en-GB" sz="2000" dirty="0" err="1" smtClean="0"/>
              <a:t>longus</a:t>
            </a:r>
            <a:r>
              <a:rPr lang="en-GB" sz="2000" dirty="0" smtClean="0"/>
              <a:t> / </a:t>
            </a:r>
            <a:r>
              <a:rPr lang="en-GB" sz="2000" dirty="0" err="1" smtClean="0"/>
              <a:t>brevis</a:t>
            </a:r>
            <a:endParaRPr lang="en-GB" sz="2000" dirty="0" smtClean="0"/>
          </a:p>
          <a:p>
            <a:pPr lvl="1" eaLnBrk="1" hangingPunct="1"/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2633-BF0C-42E2-987A-7B4F2060224E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6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Loss of Pain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95400"/>
            <a:ext cx="8420100" cy="48006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  <a:defRPr/>
            </a:pPr>
            <a:r>
              <a:rPr lang="en-GB" dirty="0" smtClean="0"/>
              <a:t>What are the effects?</a:t>
            </a:r>
            <a:endParaRPr lang="en-GB" dirty="0" smtClean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Loss of Pain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95400"/>
            <a:ext cx="8420100" cy="48006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  <a:defRPr/>
            </a:pPr>
            <a:r>
              <a:rPr lang="en-GB" dirty="0" smtClean="0">
                <a:cs typeface="+mn-cs"/>
              </a:rPr>
              <a:t>Inability to perceive pain means injury goes unnoticed.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 smtClean="0">
                <a:cs typeface="+mn-cs"/>
              </a:rPr>
              <a:t>Tissues are damaged and healing is impaired.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 smtClean="0">
                <a:cs typeface="+mn-cs"/>
              </a:rPr>
              <a:t>Ulcers arise and infection is likely to invade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 smtClean="0">
                <a:cs typeface="+mn-cs"/>
              </a:rPr>
              <a:t>If infection destroys enough tissue, or if infection occurs in deep tissue </a:t>
            </a:r>
            <a:r>
              <a:rPr lang="en-GB" dirty="0" err="1" smtClean="0">
                <a:cs typeface="+mn-cs"/>
              </a:rPr>
              <a:t>i.e</a:t>
            </a:r>
            <a:r>
              <a:rPr lang="en-GB" dirty="0" smtClean="0">
                <a:cs typeface="+mn-cs"/>
              </a:rPr>
              <a:t>  bone and joint, then AMPUTATION often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Clinical features of lower motor neurone disorders.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5300" y="1736970"/>
            <a:ext cx="8915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Muscle weakness: slight weakness (paresis) to full paralysis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Muscle wasting: in the distribution of the damaged nerve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Fasciculation: Involuntary contractions, or twitching of groups of muscle fibres – muscles usually atrophied or weak.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err="1" smtClean="0"/>
              <a:t>Hypotonia</a:t>
            </a:r>
            <a:r>
              <a:rPr lang="en-GB" sz="2600" dirty="0" smtClean="0"/>
              <a:t>: Muscular tone is diminished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Trophic changes: Partly as a result of disuse, and partly as a result of vasomotor (autonomic) involvement. Brittle nails, cold, cyanosed, dry skin.</a:t>
            </a:r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7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Neuropathic Ulceration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17786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Painless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Deep 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Forms over pressure areas</a:t>
            </a:r>
          </a:p>
          <a:p>
            <a:pPr lvl="1"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 smtClean="0"/>
              <a:t>Apices, dorsum of toes, metatarsal heads, heel.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err="1" smtClean="0"/>
              <a:t>Hyperkeratosed</a:t>
            </a:r>
            <a:r>
              <a:rPr lang="en-GB" sz="2600" dirty="0" smtClean="0"/>
              <a:t> edges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Macerated surround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High </a:t>
            </a:r>
            <a:r>
              <a:rPr lang="en-GB" sz="2600" dirty="0" err="1" smtClean="0"/>
              <a:t>exudate</a:t>
            </a:r>
            <a:r>
              <a:rPr lang="en-GB" sz="2600" dirty="0" smtClean="0"/>
              <a:t>, </a:t>
            </a:r>
            <a:r>
              <a:rPr lang="en-GB" sz="2600" dirty="0" err="1" smtClean="0"/>
              <a:t>sloughy</a:t>
            </a:r>
            <a:endParaRPr lang="en-GB" sz="2600" dirty="0" smtClean="0"/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Granulating base 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600" dirty="0" smtClean="0"/>
              <a:t>Pulses present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6B0C-D302-4BAF-A66B-E4B5899E237F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diabetes </a:t>
            </a:r>
            <a:r>
              <a:rPr lang="en-US" b="1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 smtClean="0"/>
              <a:t>The </a:t>
            </a:r>
            <a:r>
              <a:rPr lang="en-US" dirty="0"/>
              <a:t>full medical name for diabetes is </a:t>
            </a:r>
            <a:r>
              <a:rPr lang="en-US" i="1" dirty="0"/>
              <a:t>Diabetes Mellitus</a:t>
            </a:r>
            <a:endParaRPr lang="en-US" dirty="0"/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There are 3 main types of diabetes: type 1, type 2 and gestational diabetes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Type 1 diabetes is sometimes called juvenile diabetes or insulin-dependent diabetes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Type 1 </a:t>
            </a:r>
            <a:r>
              <a:rPr lang="en-US" dirty="0" smtClean="0"/>
              <a:t>diabetes </a:t>
            </a:r>
            <a:r>
              <a:rPr lang="en-US" dirty="0"/>
              <a:t>is managed using insulin injections or an insulin pump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90% of people with diabetes have type 2 diabetes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0000FF"/>
                </a:solidFill>
              </a:rPr>
              <a:t>Type </a:t>
            </a:r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 smtClean="0"/>
              <a:t>diabetes </a:t>
            </a:r>
            <a:r>
              <a:rPr lang="en-US" dirty="0"/>
              <a:t>used to be called non-insulin dependent diabetes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/>
              <a:t>Type 2 diabetes is managed by diet, exercise and sometimes medication and </a:t>
            </a:r>
            <a:r>
              <a:rPr lang="en-US" dirty="0" smtClean="0"/>
              <a:t>insulin</a:t>
            </a:r>
          </a:p>
          <a:p>
            <a:pPr marL="1371600" lvl="3" indent="0"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err="1" smtClean="0"/>
              <a:t>Diabetes.co.uk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0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194471" y="764704"/>
            <a:ext cx="858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“At risk” areas for ulceration</a:t>
            </a:r>
            <a:endParaRPr lang="en-US" dirty="0" smtClean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050" y="2012462"/>
            <a:ext cx="4884370" cy="2135676"/>
          </a:xfrm>
        </p:spPr>
      </p:pic>
      <p:pic>
        <p:nvPicPr>
          <p:cNvPr id="604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9783" y="1907704"/>
            <a:ext cx="2772666" cy="2253134"/>
          </a:xfrm>
        </p:spPr>
      </p:pic>
      <p:pic>
        <p:nvPicPr>
          <p:cNvPr id="604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97000" y="4286253"/>
            <a:ext cx="2663429" cy="2164593"/>
          </a:xfrm>
        </p:spPr>
      </p:pic>
      <p:pic>
        <p:nvPicPr>
          <p:cNvPr id="6042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25207" y="3741616"/>
            <a:ext cx="3625852" cy="22083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7295A-3CEA-4C3B-A30F-3EDEFE80656E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742950" y="685800"/>
            <a:ext cx="86677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Neuropathic ulcers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050" y="2362203"/>
            <a:ext cx="4087945" cy="3724275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61444" name="Picture 4" descr="diabetic_foot_3_0507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2" y="1928816"/>
            <a:ext cx="3193654" cy="4522787"/>
          </a:xfrm>
        </p:spPr>
      </p:pic>
      <p:pic>
        <p:nvPicPr>
          <p:cNvPr id="61445" name="Picture 5" descr="diabetes_foot_1_050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35" y="2500313"/>
            <a:ext cx="429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97557-7F28-4E0B-84C4-E82FBDAA5863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0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The Charcot Foot</a:t>
            </a:r>
          </a:p>
        </p:txBody>
      </p:sp>
      <p:pic>
        <p:nvPicPr>
          <p:cNvPr id="197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6100" y="2133600"/>
            <a:ext cx="6521450" cy="4114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Charcot</a:t>
            </a:r>
            <a:r>
              <a:rPr lang="ja-JP" altLang="en-GB" smtClean="0">
                <a:latin typeface="Arial"/>
                <a:cs typeface="+mj-cs"/>
              </a:rPr>
              <a:t>’</a:t>
            </a:r>
            <a:r>
              <a:rPr lang="en-GB" smtClean="0">
                <a:cs typeface="+mj-cs"/>
              </a:rPr>
              <a:t>s Arthropathy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buBlip>
                <a:blip r:embed="rId3"/>
              </a:buBlip>
              <a:defRPr/>
            </a:pPr>
            <a:r>
              <a:rPr lang="en-GB" sz="2800" b="1" dirty="0" smtClean="0">
                <a:cs typeface="+mn-cs"/>
              </a:rPr>
              <a:t>Charcot</a:t>
            </a:r>
            <a:r>
              <a:rPr lang="en-GB" sz="2800" dirty="0" smtClean="0">
                <a:cs typeface="+mn-cs"/>
              </a:rPr>
              <a:t>'s </a:t>
            </a:r>
            <a:r>
              <a:rPr lang="en-GB" sz="2800" b="1" dirty="0" err="1" smtClean="0">
                <a:cs typeface="+mn-cs"/>
              </a:rPr>
              <a:t>arthropathy</a:t>
            </a:r>
            <a:r>
              <a:rPr lang="en-GB" sz="2800" dirty="0" smtClean="0">
                <a:cs typeface="+mn-cs"/>
              </a:rPr>
              <a:t> is a devastating condition affecting diabetic patients with peripheral neuropathy, resulting in a foot at risk for ulceration and amputation. Early diagnosis is important for the institution of appropriate treatment, which may help prevent disease progression and foot deformity.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Font typeface="Monotype Sorts" charset="0"/>
              <a:buNone/>
              <a:defRPr/>
            </a:pPr>
            <a:r>
              <a:rPr lang="en-GB" sz="2000" dirty="0" smtClean="0">
                <a:cs typeface="+mn-cs"/>
              </a:rPr>
              <a:t>(Jude and </a:t>
            </a:r>
            <a:r>
              <a:rPr lang="en-GB" sz="2000" dirty="0" err="1" smtClean="0">
                <a:cs typeface="+mn-cs"/>
              </a:rPr>
              <a:t>Boulton</a:t>
            </a:r>
            <a:r>
              <a:rPr lang="en-GB" sz="2000" dirty="0" smtClean="0">
                <a:cs typeface="+mn-cs"/>
              </a:rPr>
              <a:t> 2002)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9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</a:t>
            </a:r>
            <a:r>
              <a:rPr lang="en-GB" dirty="0" err="1" smtClean="0"/>
              <a:t>arsoMetaTarsal</a:t>
            </a:r>
            <a:r>
              <a:rPr lang="en-GB" dirty="0" smtClean="0"/>
              <a:t> Joint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54</a:t>
            </a:fld>
            <a:endParaRPr lang="en-GB"/>
          </a:p>
        </p:txBody>
      </p:sp>
      <p:pic>
        <p:nvPicPr>
          <p:cNvPr id="11" name="Picture 10" descr="Tarasometatars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790" y="1855385"/>
            <a:ext cx="2032000" cy="4000500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2501454" y="3858376"/>
            <a:ext cx="1339336" cy="259791"/>
          </a:xfrm>
          <a:prstGeom prst="stripedRightArrow">
            <a:avLst/>
          </a:prstGeom>
          <a:solidFill>
            <a:srgbClr val="FF0000">
              <a:alpha val="8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68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ISCHAEMIA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GB" dirty="0"/>
              <a:t>DEFINITION</a:t>
            </a:r>
          </a:p>
          <a:p>
            <a:pPr eaLnBrk="1" hangingPunct="1">
              <a:buFont typeface="Wingdings" charset="0"/>
              <a:buNone/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A pathophysiological state where tissues are under perfused with blood in relation to their metabolic needs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DEA2-C246-2A40-938D-F96D66FC04B7}" type="slidenum">
              <a:rPr lang="en-GB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7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Ischaemic limb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2400" dirty="0"/>
              <a:t>Arterial supply to limb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/>
              <a:t>Acute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Extrinsic - occlusion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Intrinsic - thrombosis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/>
              <a:t>Chronic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develops slowly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gradual loss of tissue viability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Peripheral Vascular Disease</a:t>
            </a:r>
          </a:p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400" dirty="0"/>
              <a:t>Transient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err="1"/>
              <a:t>Raynauds</a:t>
            </a:r>
            <a:r>
              <a:rPr lang="en-GB" sz="2000" dirty="0"/>
              <a:t> phenomenon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Chilblains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1800" dirty="0"/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GB" sz="18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953DD-2BA6-224C-B982-B53C460BB2FE}" type="slidenum">
              <a:rPr lang="en-GB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Peripheral vascular disease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16496" y="1412776"/>
            <a:ext cx="7793039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SzPct val="100000"/>
              <a:buBlip>
                <a:blip r:embed="rId3"/>
              </a:buBlip>
            </a:pPr>
            <a:r>
              <a:rPr lang="en-GB" sz="2800" dirty="0"/>
              <a:t>Causes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Atherosclerosis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Fibro-fatty plaques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Arteriosclerosis (</a:t>
            </a:r>
            <a:r>
              <a:rPr lang="en-GB" sz="2400" dirty="0" err="1"/>
              <a:t>Monckeberg</a:t>
            </a:r>
            <a:r>
              <a:rPr lang="ja-JP" altLang="en-GB" sz="2400" dirty="0"/>
              <a:t>’</a:t>
            </a:r>
            <a:r>
              <a:rPr lang="en-GB" altLang="ja-JP" sz="2400" dirty="0"/>
              <a:t>s) 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Ageing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Accelerated in diabetes, usually bilateral and distal (arteries below knees)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 </a:t>
            </a:r>
            <a:r>
              <a:rPr lang="en-GB" altLang="ja-JP" sz="2400" dirty="0"/>
              <a:t>(</a:t>
            </a:r>
            <a:r>
              <a:rPr lang="en-GB" altLang="ja-JP" sz="2400" dirty="0" err="1"/>
              <a:t>Thromboangitis</a:t>
            </a:r>
            <a:r>
              <a:rPr lang="en-GB" altLang="ja-JP" sz="2400" dirty="0"/>
              <a:t> </a:t>
            </a:r>
            <a:r>
              <a:rPr lang="en-GB" altLang="ja-JP" sz="2400" dirty="0" err="1"/>
              <a:t>Obliterans</a:t>
            </a:r>
            <a:r>
              <a:rPr lang="en-GB" altLang="ja-JP" sz="24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Smokers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err="1"/>
              <a:t>Vasculitis</a:t>
            </a:r>
            <a:r>
              <a:rPr lang="en-GB" dirty="0"/>
              <a:t> of small arteries and arterioles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/>
              <a:t>Gangrene of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/>
              <a:t>Vasculitis</a:t>
            </a:r>
            <a:endParaRPr lang="en-GB" sz="2400" dirty="0"/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RA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/>
              <a:t>SLE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 dirty="0"/>
              <a:t>Many others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D7310-DA7D-3949-BD6B-0173A328A7BB}" type="slidenum">
              <a:rPr lang="en-GB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Peripheral Ischaemia signs</a:t>
            </a:r>
          </a:p>
        </p:txBody>
      </p:sp>
      <p:pic>
        <p:nvPicPr>
          <p:cNvPr id="33794" name="Picture 4" descr="ischaemic foo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3783013" cy="2295525"/>
          </a:xfrm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51325" y="2133602"/>
            <a:ext cx="4087813" cy="37242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Lack of palpable pulses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Temperature changes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000" dirty="0" smtClean="0">
                <a:ea typeface="+mn-ea"/>
              </a:rPr>
              <a:t>cold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Colour changes / dependant </a:t>
            </a:r>
            <a:r>
              <a:rPr lang="en-GB" sz="2400" dirty="0" err="1" smtClean="0">
                <a:ea typeface="+mn-ea"/>
              </a:rPr>
              <a:t>rubor</a:t>
            </a:r>
            <a:endParaRPr lang="en-GB" sz="2400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Hair loss on foot and limb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Dry skin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err="1" smtClean="0">
                <a:ea typeface="+mn-ea"/>
              </a:rPr>
              <a:t>Onychauxic</a:t>
            </a:r>
            <a:r>
              <a:rPr lang="en-GB" sz="2400" dirty="0" smtClean="0">
                <a:ea typeface="+mn-ea"/>
              </a:rPr>
              <a:t> / </a:t>
            </a:r>
            <a:r>
              <a:rPr lang="en-GB" sz="2400" dirty="0" err="1" smtClean="0">
                <a:ea typeface="+mn-ea"/>
              </a:rPr>
              <a:t>onychomycotic</a:t>
            </a:r>
            <a:r>
              <a:rPr lang="en-GB" sz="2400" dirty="0" smtClean="0">
                <a:ea typeface="+mn-ea"/>
              </a:rPr>
              <a:t> nails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err="1" smtClean="0">
                <a:ea typeface="+mn-ea"/>
              </a:rPr>
              <a:t>Subungual</a:t>
            </a:r>
            <a:r>
              <a:rPr lang="en-GB" sz="2400" dirty="0" smtClean="0">
                <a:ea typeface="+mn-ea"/>
              </a:rPr>
              <a:t> ulceration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GB" sz="2400" dirty="0" smtClean="0">
                <a:ea typeface="+mn-ea"/>
              </a:rPr>
              <a:t>FFP atrophy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2400" dirty="0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DA37-25BE-9649-80B4-4488BEC79476}" type="slidenum">
              <a:rPr lang="en-GB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9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Ischaemic symptoms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Ischaemic patient may complain of</a:t>
            </a:r>
          </a:p>
          <a:p>
            <a:pPr lvl="1" eaLnBrk="1" hangingPunct="1"/>
            <a:r>
              <a:rPr lang="en-GB" dirty="0"/>
              <a:t>intermittent claudication </a:t>
            </a:r>
          </a:p>
          <a:p>
            <a:pPr lvl="1" eaLnBrk="1" hangingPunct="1"/>
            <a:r>
              <a:rPr lang="en-GB" dirty="0"/>
              <a:t>reduced walking distance </a:t>
            </a:r>
          </a:p>
          <a:p>
            <a:pPr lvl="1" eaLnBrk="1" hangingPunct="1"/>
            <a:r>
              <a:rPr lang="en-GB" dirty="0"/>
              <a:t>dangle legs out of bed at night </a:t>
            </a:r>
          </a:p>
          <a:p>
            <a:pPr lvl="1" eaLnBrk="1" hangingPunct="1"/>
            <a:r>
              <a:rPr lang="en-GB" dirty="0"/>
              <a:t>need painkillers </a:t>
            </a:r>
          </a:p>
          <a:p>
            <a:pPr lvl="1" eaLnBrk="1" hangingPunct="1"/>
            <a:r>
              <a:rPr lang="en-GB" dirty="0"/>
              <a:t>rest pain</a:t>
            </a:r>
          </a:p>
          <a:p>
            <a:pPr lvl="2" eaLnBrk="1" hangingPunct="1"/>
            <a:r>
              <a:rPr lang="en-GB" dirty="0"/>
              <a:t>Very severe 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D4DB6-8BBE-564B-86CC-5B70DBE81C61}" type="slidenum">
              <a:rPr lang="en-GB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5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104726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GB" dirty="0" smtClean="0"/>
              <a:t>Diabetes UK March 2013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06077"/>
              </p:ext>
            </p:extLst>
          </p:nvPr>
        </p:nvGraphicFramePr>
        <p:xfrm>
          <a:off x="614111" y="2286002"/>
          <a:ext cx="9165345" cy="23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5" imgW="5359400" imgH="1460500" progId="Word.Document.12">
                  <p:embed/>
                </p:oleObj>
              </mc:Choice>
              <mc:Fallback>
                <p:oleObj name="Document" r:id="rId5" imgW="53594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111" y="2286002"/>
                        <a:ext cx="9165345" cy="230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7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Ischaemic ulceration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060577"/>
            <a:ext cx="4087813" cy="3724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Shallow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Punched out appearance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Painful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Dry slough base of wound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Minimal slough/exudate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Lack of pulses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ea typeface="+mn-ea"/>
                <a:cs typeface="+mn-cs"/>
              </a:rPr>
              <a:t>Apices and borders of foot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400" dirty="0" smtClean="0">
              <a:ea typeface="+mn-ea"/>
              <a:cs typeface="+mn-cs"/>
            </a:endParaRPr>
          </a:p>
        </p:txBody>
      </p:sp>
      <p:pic>
        <p:nvPicPr>
          <p:cNvPr id="52227" name="Picture 4" descr="isch ulc x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7789" y="2362202"/>
            <a:ext cx="4084637" cy="37242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B2916-F79B-DB44-9B6E-DB8E0BE2BB23}" type="slidenum">
              <a:rPr lang="en-GB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sz="3400" dirty="0" smtClean="0">
                <a:cs typeface="+mj-cs"/>
              </a:rPr>
              <a:t>Susceptibility to infection/</a:t>
            </a:r>
            <a:r>
              <a:rPr lang="en-AU" sz="3400" dirty="0" err="1" smtClean="0">
                <a:cs typeface="+mj-cs"/>
              </a:rPr>
              <a:t>immunopathy</a:t>
            </a:r>
            <a:endParaRPr lang="en-GB" sz="3400" dirty="0" smtClean="0">
              <a:cs typeface="+mj-cs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504950"/>
            <a:ext cx="8420100" cy="46482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  <a:defRPr/>
            </a:pPr>
            <a:r>
              <a:rPr lang="en-GB" sz="2400" dirty="0" smtClean="0">
                <a:cs typeface="+mn-cs"/>
              </a:rPr>
              <a:t>Persons with diabetes are generally more prone to infections than non-diabetic people.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sz="2400" dirty="0" smtClean="0"/>
              <a:t>Due to deficiencies in the ability of white blood cells to defend against invading bacteria, diabetics have more difficulty in dealing with and mounting an immune response to the infection.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sz="2400" dirty="0" smtClean="0"/>
              <a:t>Infections often worsen and may go undetected, especially in the presence of diabetic neuropathy or vascular disease.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sz="2400" dirty="0" smtClean="0"/>
              <a:t>Often, the only sign of a developing infection is unexplained high blood sugar, even without fever</a:t>
            </a:r>
          </a:p>
          <a:p>
            <a:pPr>
              <a:defRPr/>
            </a:pPr>
            <a:endParaRPr lang="en-AU" sz="2400" dirty="0" smtClean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1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Infected ischaemic ulcers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Systemic antibiotics are unable to reach the site of infection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Infection can spread rapidly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Anaerobic organisms commonly involved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How therefore might management be directed?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D87DF-4A06-EE4C-9F3C-B97248ACABEE}" type="slidenum">
              <a:rPr lang="en-GB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3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>
                <a:latin typeface="Calibri" charset="0"/>
              </a:rPr>
              <a:t>BEWARE – </a:t>
            </a:r>
            <a:r>
              <a:rPr lang="en-GB" sz="4000" dirty="0" err="1">
                <a:latin typeface="Calibri" charset="0"/>
              </a:rPr>
              <a:t>Neuro</a:t>
            </a:r>
            <a:r>
              <a:rPr lang="en-GB" sz="4000" dirty="0">
                <a:latin typeface="Calibri" charset="0"/>
              </a:rPr>
              <a:t>-ischaemic ulcers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Many diabetic patients present with peripheral neuropathy and peripheral vascular disease.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In this case pain is not a reliable indicator.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C148A-3DCD-DB48-849F-4B949A4EFC3F}" type="slidenum">
              <a:rPr lang="en-GB"/>
              <a:pPr>
                <a:defRPr/>
              </a:pPr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Mixed aetiology ulcers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Very common particularly in diabetic, rheumatoid and elderly patients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18CC6-5400-3B4E-B287-8004B93AC9AA}" type="slidenum">
              <a:rPr lang="en-GB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Neuro-ischaemic ulcers</a:t>
            </a:r>
          </a:p>
        </p:txBody>
      </p:sp>
      <p:sp>
        <p:nvSpPr>
          <p:cNvPr id="58370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908050" y="2362202"/>
            <a:ext cx="4087813" cy="3724275"/>
          </a:xfrm>
        </p:spPr>
      </p:sp>
      <p:pic>
        <p:nvPicPr>
          <p:cNvPr id="58371" name="Picture 5" descr="arterial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7789" y="2362202"/>
            <a:ext cx="4084637" cy="3724275"/>
          </a:xfrm>
        </p:spPr>
      </p:pic>
      <p:pic>
        <p:nvPicPr>
          <p:cNvPr id="58372" name="Picture 4" descr="neuro ischae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68550"/>
            <a:ext cx="42100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8EE70-7201-1643-9DEB-64EED3A7B62A}" type="slidenum">
              <a:rPr lang="en-GB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Venous stasis ulcer</a:t>
            </a:r>
          </a:p>
        </p:txBody>
      </p:sp>
      <p:pic>
        <p:nvPicPr>
          <p:cNvPr id="66562" name="Picture 4" descr="venous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63" y="2214563"/>
            <a:ext cx="3440112" cy="3092450"/>
          </a:xfrm>
        </p:spPr>
      </p:pic>
      <p:pic>
        <p:nvPicPr>
          <p:cNvPr id="66563" name="Picture 5" descr="stasisulcer_1_0209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8" y="3071813"/>
            <a:ext cx="584676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6CAD7-62F5-7944-AA99-C912D5208631}" type="slidenum">
              <a:rPr lang="en-GB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INFECTION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 err="1"/>
              <a:t>Immuno</a:t>
            </a:r>
            <a:r>
              <a:rPr lang="en-GB" dirty="0"/>
              <a:t>-suppressed patients are most at risk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A few examples-</a:t>
            </a:r>
          </a:p>
          <a:p>
            <a:pPr lvl="1" eaLnBrk="1" hangingPunct="1">
              <a:buSzPct val="100000"/>
              <a:buBlip>
                <a:blip r:embed="rId3"/>
              </a:buBlip>
            </a:pPr>
            <a:r>
              <a:rPr lang="en-GB" dirty="0"/>
              <a:t>Diabetes</a:t>
            </a:r>
          </a:p>
          <a:p>
            <a:pPr lvl="1" eaLnBrk="1" hangingPunct="1">
              <a:buSzPct val="100000"/>
              <a:buBlip>
                <a:blip r:embed="rId3"/>
              </a:buBlip>
            </a:pPr>
            <a:r>
              <a:rPr lang="en-GB" dirty="0"/>
              <a:t>HIV </a:t>
            </a:r>
          </a:p>
          <a:p>
            <a:pPr lvl="1" eaLnBrk="1" hangingPunct="1">
              <a:buSzPct val="100000"/>
              <a:buBlip>
                <a:blip r:embed="rId3"/>
              </a:buBlip>
            </a:pPr>
            <a:r>
              <a:rPr lang="en-GB" dirty="0"/>
              <a:t>Specific drug regimes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8C23-FBB1-024F-AF58-FCBA78C06B6F}" type="slidenum">
              <a:rPr lang="en-GB"/>
              <a:pPr>
                <a:defRPr/>
              </a:pPr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INFECTION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Fungal </a:t>
            </a:r>
          </a:p>
          <a:p>
            <a:pPr lvl="1" eaLnBrk="1" hangingPunct="1">
              <a:buSzPct val="100000"/>
              <a:buBlip>
                <a:blip r:embed="rId3"/>
              </a:buBlip>
            </a:pPr>
            <a:r>
              <a:rPr lang="en-GB" dirty="0" err="1"/>
              <a:t>Tinea</a:t>
            </a:r>
            <a:r>
              <a:rPr lang="en-GB" dirty="0"/>
              <a:t> pedis</a:t>
            </a:r>
          </a:p>
          <a:p>
            <a:pPr lvl="1" eaLnBrk="1" hangingPunct="1">
              <a:buSzPct val="100000"/>
              <a:buBlip>
                <a:blip r:embed="rId3"/>
              </a:buBlip>
            </a:pPr>
            <a:r>
              <a:rPr lang="en-GB" dirty="0"/>
              <a:t>Onychomycosis </a:t>
            </a:r>
          </a:p>
          <a:p>
            <a:pPr lvl="2" eaLnBrk="1" hangingPunct="1">
              <a:buSzPct val="100000"/>
              <a:buBlip>
                <a:blip r:embed="rId3"/>
              </a:buBlip>
            </a:pPr>
            <a:r>
              <a:rPr lang="en-GB" dirty="0"/>
              <a:t>Risk of secondary bacterial infection</a:t>
            </a:r>
          </a:p>
          <a:p>
            <a:pPr lvl="2" eaLnBrk="1" hangingPunct="1">
              <a:buSzPct val="100000"/>
              <a:buBlip>
                <a:blip r:embed="rId3"/>
              </a:buBlip>
            </a:pPr>
            <a:r>
              <a:rPr lang="en-GB" dirty="0"/>
              <a:t>Early detection and treatment</a:t>
            </a:r>
          </a:p>
          <a:p>
            <a:pPr lvl="2"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marL="457200" lvl="1" indent="0" eaLnBrk="1" hangingPunct="1">
              <a:buSzPct val="100000"/>
              <a:buNone/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72A75-443B-734F-83C2-43FC526F1F63}" type="slidenum">
              <a:rPr lang="en-GB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8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Signs of infection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Redness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Heat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Pain (beware of neuropaths) 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Swelling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Malodour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err="1" smtClean="0">
                <a:ea typeface="+mn-ea"/>
                <a:cs typeface="+mn-cs"/>
              </a:rPr>
              <a:t>Lymphangitis</a:t>
            </a:r>
            <a:endParaRPr lang="en-GB" dirty="0" smtClean="0">
              <a:ea typeface="+mn-ea"/>
              <a:cs typeface="+mn-cs"/>
            </a:endParaRP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GB" dirty="0"/>
              <a:t> Lymphadenitis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GB" dirty="0" smtClean="0">
                <a:ea typeface="+mn-ea"/>
                <a:cs typeface="+mn-cs"/>
              </a:rPr>
              <a:t>Systemic effects – fever/malaise</a:t>
            </a: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43D50-0498-BB4B-84AC-4B16DEEC6B1E}" type="slidenum">
              <a:rPr lang="en-GB"/>
              <a:pPr>
                <a:defRPr/>
              </a:pPr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By 2025 </a:t>
            </a:r>
            <a:r>
              <a:rPr lang="en-US" dirty="0" smtClean="0"/>
              <a:t>estimated </a:t>
            </a:r>
            <a:r>
              <a:rPr lang="en-US" dirty="0"/>
              <a:t>that </a:t>
            </a:r>
            <a:r>
              <a:rPr lang="en-US" dirty="0" smtClean="0"/>
              <a:t>5m people </a:t>
            </a:r>
            <a:r>
              <a:rPr lang="en-US" dirty="0"/>
              <a:t>will have </a:t>
            </a:r>
            <a:r>
              <a:rPr lang="en-US" dirty="0" smtClean="0"/>
              <a:t>diabetes in the UK. 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Most </a:t>
            </a:r>
            <a:r>
              <a:rPr lang="en-US" dirty="0"/>
              <a:t>of these cases will be Type 2 </a:t>
            </a:r>
            <a:r>
              <a:rPr lang="en-US" dirty="0" smtClean="0"/>
              <a:t>diabetes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 smtClean="0"/>
              <a:t>Why?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4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Infection in the diabetic foot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Requires immediate referral to specialist foot </a:t>
            </a:r>
            <a:r>
              <a:rPr lang="en-GB" dirty="0" smtClean="0"/>
              <a:t>clinic  </a:t>
            </a:r>
            <a:r>
              <a:rPr lang="en-GB" dirty="0" smtClean="0">
                <a:solidFill>
                  <a:srgbClr val="FF0000"/>
                </a:solidFill>
              </a:rPr>
              <a:t>(Who?)</a:t>
            </a:r>
            <a:endParaRPr lang="en-GB" dirty="0">
              <a:solidFill>
                <a:srgbClr val="FF0000"/>
              </a:solidFill>
            </a:endParaRP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85% of amputations begin with an ulcer</a:t>
            </a:r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Infection is nearly always involved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</p:txBody>
      </p:sp>
      <p:pic>
        <p:nvPicPr>
          <p:cNvPr id="91139" name="Picture 5" descr="http://www.leinfections.com/wp-content/uploads/2010/11/IMG_0436-300x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275" y="3933827"/>
            <a:ext cx="410368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2066925" y="6530977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1200"/>
              <a:t>Image From: www.leinfections.com/category/osteomyelitis/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6431-3C86-FD4A-90DD-6961D5A2F3F0}" type="slidenum">
              <a:rPr lang="en-GB"/>
              <a:pPr>
                <a:defRPr/>
              </a:pPr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Risk Factors in the Diabetic Foot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Previous history of amputation / ulceration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Foot deformity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Neuropathy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Vascular impairment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R</a:t>
            </a:r>
            <a:r>
              <a:rPr lang="en-GB" dirty="0" smtClean="0">
                <a:latin typeface="Calibri" charset="0"/>
              </a:rPr>
              <a:t>educed </a:t>
            </a:r>
            <a:r>
              <a:rPr lang="en-GB" dirty="0">
                <a:latin typeface="Calibri" charset="0"/>
              </a:rPr>
              <a:t>visual </a:t>
            </a:r>
            <a:r>
              <a:rPr lang="en-GB" dirty="0" err="1">
                <a:latin typeface="Calibri" charset="0"/>
              </a:rPr>
              <a:t>accuity</a:t>
            </a:r>
            <a:endParaRPr lang="en-GB" dirty="0">
              <a:latin typeface="Calibri" charset="0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en-GB" dirty="0">
                <a:latin typeface="Calibri" charset="0"/>
              </a:rPr>
              <a:t>Social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3A825-AAD9-AF4A-8F93-7BC19A96FE43}" type="slidenum">
              <a:rPr lang="en-GB"/>
              <a:pPr>
                <a:defRPr/>
              </a:pPr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0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uiExpand="1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Relief of pressure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5"/>
              </a:spcBef>
              <a:spcAft>
                <a:spcPts val="505"/>
              </a:spcAft>
              <a:buSzPct val="100000"/>
              <a:buBlip>
                <a:blip r:embed="rId2"/>
              </a:buBlip>
            </a:pPr>
            <a:r>
              <a:rPr lang="en-GB" sz="2800" dirty="0">
                <a:latin typeface="Calibri" charset="0"/>
              </a:rPr>
              <a:t>Non weight bearing is essential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>- Limitation of standing and walking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>- Crutches, etc.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>Mechanical unloading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>- Total contact casting/other casting techniques 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>- Temporary footwear - Individually moulded insoles.</a:t>
            </a:r>
            <a:br>
              <a:rPr lang="en-GB" sz="2800" dirty="0">
                <a:latin typeface="Calibri" charset="0"/>
              </a:rPr>
            </a:br>
            <a:r>
              <a:rPr lang="en-GB" sz="2800" dirty="0">
                <a:latin typeface="Calibri" charset="0"/>
              </a:rPr>
              <a:t/>
            </a:r>
            <a:br>
              <a:rPr lang="en-GB" sz="2800" dirty="0">
                <a:latin typeface="Calibri" charset="0"/>
              </a:rPr>
            </a:br>
            <a:endParaRPr lang="en-GB" sz="2800" dirty="0">
              <a:latin typeface="Calibri" charset="0"/>
            </a:endParaRPr>
          </a:p>
          <a:p>
            <a:endParaRPr lang="en-GB" sz="28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DA51E-CE37-AE45-8BCA-F1BC39FFAEEB}" type="slidenum">
              <a:rPr lang="en-GB"/>
              <a:pPr>
                <a:defRPr/>
              </a:pPr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Deterioration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Be aware of your limitations as a </a:t>
            </a:r>
            <a:r>
              <a:rPr lang="en-GB" dirty="0" smtClean="0"/>
              <a:t>practitioner– </a:t>
            </a:r>
            <a:r>
              <a:rPr lang="en-GB" dirty="0"/>
              <a:t>can you improve this patient</a:t>
            </a:r>
            <a:r>
              <a:rPr lang="ja-JP" altLang="en-GB" dirty="0"/>
              <a:t>’</a:t>
            </a:r>
            <a:r>
              <a:rPr lang="en-GB" altLang="ja-JP" dirty="0"/>
              <a:t>s condition? 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Refer 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B8A1D-9830-4D45-BBC9-7C67E45456DE}" type="slidenum">
              <a:rPr lang="en-GB"/>
              <a:pPr>
                <a:defRPr/>
              </a:pPr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Multidisciplinary team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Multidisciplinary teams – GP, Podiatrist, Acute Diabetic Team, Diabetes consultant, District/Practice Nurse, vascular specialist, </a:t>
            </a:r>
            <a:r>
              <a:rPr lang="en-GB" dirty="0" err="1"/>
              <a:t>Orthotist</a:t>
            </a:r>
            <a:r>
              <a:rPr lang="en-GB" dirty="0"/>
              <a:t>, Microbiologist more……</a:t>
            </a:r>
          </a:p>
          <a:p>
            <a:pPr eaLnBrk="1" hangingPunct="1">
              <a:buSzPct val="100000"/>
              <a:buBlip>
                <a:blip r:embed="rId3"/>
              </a:buBlip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A7F46-F201-334A-A72A-D43F23D874D7}" type="slidenum">
              <a:rPr lang="en-GB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Remember 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Blip>
                <a:blip r:embed="rId3"/>
              </a:buBlip>
            </a:pPr>
            <a:r>
              <a:rPr lang="en-GB" dirty="0"/>
              <a:t>The patient is an important part of healing their wounds and should be included as part of the shared care approach.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5DED9-A8CF-054C-AD5F-006844775CEA}" type="slidenum">
              <a:rPr lang="en-GB"/>
              <a:pPr>
                <a:defRPr/>
              </a:pPr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1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Diabetic snippets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400" dirty="0" smtClean="0"/>
              <a:t>High </a:t>
            </a:r>
            <a:r>
              <a:rPr lang="en-US" sz="2400" dirty="0"/>
              <a:t>intake of protein — animal protein in particular — has been linked with an increased risk of type 2 diabetes, especially among obese </a:t>
            </a:r>
            <a:r>
              <a:rPr lang="en-US" sz="2400" dirty="0" smtClean="0"/>
              <a:t>women.  </a:t>
            </a:r>
            <a:r>
              <a:rPr lang="en-US" sz="2400" i="1" dirty="0" smtClean="0"/>
              <a:t>(Diabetes Care-April 2014)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2400" dirty="0"/>
              <a:t>Active smokers have a 30% to 40% higher risk of developing type 2 </a:t>
            </a:r>
            <a:r>
              <a:rPr lang="en-US" sz="2400" dirty="0" smtClean="0"/>
              <a:t>diabetes  </a:t>
            </a:r>
            <a:r>
              <a:rPr lang="en-US" sz="2400" i="1" dirty="0" smtClean="0"/>
              <a:t>(Medscape - April 2014)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2400" dirty="0"/>
              <a:t>Adults with diabetes show a significantly greater risk for serious illness related to </a:t>
            </a:r>
            <a:r>
              <a:rPr lang="en-US" sz="2400" dirty="0" smtClean="0"/>
              <a:t>influenza.  (</a:t>
            </a:r>
            <a:r>
              <a:rPr lang="en-US" sz="2400" i="1" dirty="0" err="1" smtClean="0"/>
              <a:t>Diabetologia</a:t>
            </a:r>
            <a:r>
              <a:rPr lang="en-US" sz="2400" i="1" dirty="0" smtClean="0"/>
              <a:t> – Jan 2014)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/>
              <a:t>from the </a:t>
            </a:r>
            <a:r>
              <a:rPr lang="en-US" sz="2400" dirty="0" smtClean="0"/>
              <a:t>USA indicate </a:t>
            </a:r>
            <a:r>
              <a:rPr lang="en-US" sz="2400" dirty="0"/>
              <a:t>that 1 in 3 cases of diabetes diagnosed </a:t>
            </a:r>
            <a:r>
              <a:rPr lang="en-US" sz="2400" dirty="0" smtClean="0"/>
              <a:t>in </a:t>
            </a:r>
            <a:r>
              <a:rPr lang="en-US" sz="2400" dirty="0"/>
              <a:t>those aged under 18 is now type </a:t>
            </a:r>
            <a:r>
              <a:rPr lang="en-US" sz="2400" dirty="0" smtClean="0"/>
              <a:t>2 </a:t>
            </a:r>
            <a:r>
              <a:rPr lang="en-US" sz="2400" i="1" dirty="0" smtClean="0"/>
              <a:t>(Medscape – March 2014)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2400" dirty="0"/>
              <a:t>Postmenopausal women with elevated estrogen levels are at increased risk of developing dementia, and those who also have diabetes may face an even greater threat of cognitive </a:t>
            </a:r>
            <a:r>
              <a:rPr lang="en-US" sz="2400" dirty="0" smtClean="0"/>
              <a:t>decline. (Neurology – Jan 2014)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Practical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Neuro</a:t>
            </a:r>
            <a:r>
              <a:rPr lang="en-GB" dirty="0" smtClean="0"/>
              <a:t> &amp; Vascular assessment</a:t>
            </a:r>
          </a:p>
          <a:p>
            <a:r>
              <a:rPr lang="en-GB" dirty="0" smtClean="0"/>
              <a:t>10g monofilament</a:t>
            </a:r>
          </a:p>
          <a:p>
            <a:r>
              <a:rPr lang="en-GB" dirty="0" smtClean="0"/>
              <a:t>128 MHz vibration</a:t>
            </a:r>
          </a:p>
          <a:p>
            <a:r>
              <a:rPr lang="en-GB" dirty="0" smtClean="0"/>
              <a:t>Pulses (Tibialis Posterior &amp; Dorsalis Pedis)</a:t>
            </a:r>
          </a:p>
          <a:p>
            <a:pPr lvl="1"/>
            <a:r>
              <a:rPr lang="en-GB" dirty="0" smtClean="0"/>
              <a:t>Palpable , Doppler </a:t>
            </a:r>
            <a:r>
              <a:rPr lang="en-GB" dirty="0" err="1" smtClean="0"/>
              <a:t>utrasound</a:t>
            </a:r>
            <a:endParaRPr lang="en-GB" dirty="0" smtClean="0"/>
          </a:p>
          <a:p>
            <a:r>
              <a:rPr lang="en-GB" dirty="0" smtClean="0"/>
              <a:t>Capillary refresh rate</a:t>
            </a:r>
          </a:p>
          <a:p>
            <a:r>
              <a:rPr lang="en-GB" dirty="0" smtClean="0"/>
              <a:t>Proprioception</a:t>
            </a:r>
          </a:p>
          <a:p>
            <a:r>
              <a:rPr lang="en-GB" dirty="0" smtClean="0"/>
              <a:t>Muscle wasting</a:t>
            </a:r>
          </a:p>
          <a:p>
            <a:r>
              <a:rPr lang="en-GB" dirty="0" smtClean="0"/>
              <a:t>Blood pressure</a:t>
            </a:r>
          </a:p>
          <a:p>
            <a:r>
              <a:rPr lang="en-GB" dirty="0" smtClean="0"/>
              <a:t>Blood sugar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Bayer Breeze 2 Blood Glucose testing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25" y="1524000"/>
            <a:ext cx="4031192" cy="3810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0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Insulin pump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6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of </a:t>
            </a:r>
            <a:r>
              <a:rPr lang="en-US" dirty="0" smtClean="0"/>
              <a:t>ageing </a:t>
            </a:r>
            <a:r>
              <a:rPr lang="en-US" dirty="0"/>
              <a:t>population </a:t>
            </a:r>
            <a:endParaRPr lang="en-US" dirty="0" smtClean="0"/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Blip>
                <a:blip r:embed="rId2"/>
              </a:buBlip>
              <a:defRPr/>
            </a:pPr>
            <a:r>
              <a:rPr lang="en-US" dirty="0"/>
              <a:t>R</a:t>
            </a:r>
            <a:r>
              <a:rPr lang="en-US" dirty="0" smtClean="0"/>
              <a:t>apidly </a:t>
            </a:r>
            <a:r>
              <a:rPr lang="en-US" dirty="0"/>
              <a:t>rising numbers of overweight and obese people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3556001"/>
            <a:ext cx="3255513" cy="2253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4667" y="5138615"/>
            <a:ext cx="102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????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9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Medtronic </a:t>
            </a:r>
            <a:r>
              <a:rPr lang="en-GB" dirty="0" err="1" smtClean="0"/>
              <a:t>Minimed</a:t>
            </a:r>
            <a:r>
              <a:rPr lang="en-GB" dirty="0" smtClean="0"/>
              <a:t>  display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2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dirty="0">
                <a:hlinkClick r:id="rId3"/>
              </a:rPr>
              <a:t>DESMOND (Diabetes Education and Self Management for Ongoing and Newly Diagnosed</a:t>
            </a:r>
            <a:r>
              <a:rPr lang="en-US" dirty="0" smtClean="0">
                <a:hlinkClick r:id="rId3"/>
              </a:rPr>
              <a:t>)</a:t>
            </a:r>
            <a:r>
              <a:rPr lang="en-US" dirty="0" smtClean="0"/>
              <a:t> – short course (6 hours) for Type 2</a:t>
            </a:r>
          </a:p>
          <a:p>
            <a:pPr>
              <a:buSzPct val="100000"/>
              <a:buBlip>
                <a:blip r:embed="rId2"/>
              </a:buBlip>
            </a:pPr>
            <a:endParaRPr lang="en-US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dirty="0">
                <a:hlinkClick r:id="rId4"/>
              </a:rPr>
              <a:t>DAFNE</a:t>
            </a:r>
            <a:r>
              <a:rPr lang="en-US" dirty="0"/>
              <a:t> (Dose Adjustment for Normal Eating) is a </a:t>
            </a:r>
            <a:r>
              <a:rPr lang="en-US" dirty="0" smtClean="0"/>
              <a:t>five</a:t>
            </a:r>
            <a:r>
              <a:rPr lang="en-US" dirty="0"/>
              <a:t>-day course which focuses on using </a:t>
            </a:r>
            <a:r>
              <a:rPr lang="en-US" dirty="0" smtClean="0"/>
              <a:t>insulin properly</a:t>
            </a:r>
          </a:p>
          <a:p>
            <a:pPr lvl="8"/>
            <a:r>
              <a:rPr lang="en-US" dirty="0" err="1" smtClean="0"/>
              <a:t>www.diabetes.org.uk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Diabetic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Self examination (with prompt action)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Regular professional check ups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Avoid smoking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Good foot hygiene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G</a:t>
            </a:r>
            <a:r>
              <a:rPr lang="en-GB" dirty="0" smtClean="0"/>
              <a:t>ood </a:t>
            </a:r>
            <a:r>
              <a:rPr lang="en-GB" dirty="0"/>
              <a:t>glycaemic control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  <a:defRPr/>
            </a:pPr>
            <a:r>
              <a:rPr lang="en-GB" dirty="0"/>
              <a:t>Techniques for avoiding foot trauma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Techniques for Avoiding Foot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Do not walk bare footed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Test bath water with elbow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Do not use chemical agents (Corn plasters) to remove corns/calluses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Have shoes fitted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Inspect shoes daily for foreign objects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Do not wear shoes without stockings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Avoid hot water bottles and electric blankets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Do not sit too close to the fire</a:t>
            </a:r>
          </a:p>
          <a:p>
            <a:pPr>
              <a:buSzPct val="100000"/>
              <a:buBlip>
                <a:blip r:embed="rId2"/>
              </a:buBlip>
              <a:defRPr/>
            </a:pPr>
            <a:r>
              <a:rPr lang="en-GB" dirty="0"/>
              <a:t>Do not wear shoes with thongs between the toes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0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key things we see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GB" dirty="0" smtClean="0"/>
              <a:t>Dry  (</a:t>
            </a:r>
            <a:r>
              <a:rPr lang="en-GB" dirty="0" err="1" smtClean="0"/>
              <a:t>anhydrotic</a:t>
            </a:r>
            <a:r>
              <a:rPr lang="en-GB" dirty="0" smtClean="0"/>
              <a:t>) skin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Pressure areas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Hairless legs &amp; feet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Discoloured skin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Bulging veins / varicose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Hot feet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Lack of sensation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Burning / tingling feet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Slow healing wounds</a:t>
            </a:r>
          </a:p>
          <a:p>
            <a:pPr>
              <a:buBlip>
                <a:blip r:embed="rId2"/>
              </a:buBlip>
            </a:pPr>
            <a:r>
              <a:rPr lang="en-GB" dirty="0" smtClean="0"/>
              <a:t>Lack of sensation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4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Act 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Question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Treat or refer on!</a:t>
            </a:r>
          </a:p>
          <a:p>
            <a:pPr lvl="1"/>
            <a:r>
              <a:rPr lang="en-GB" dirty="0" smtClean="0"/>
              <a:t>There are a lot of MD teams that will help!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5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Diabetes is a silent killer!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It does affect you and your practice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You can embrace it – or ignore it</a:t>
            </a:r>
          </a:p>
          <a:p>
            <a:pPr lvl="1">
              <a:buSzPct val="100000"/>
              <a:buBlip>
                <a:blip r:embed="rId2"/>
              </a:buBlip>
            </a:pPr>
            <a:r>
              <a:rPr lang="en-GB" dirty="0" smtClean="0"/>
              <a:t>Embrace it and you win confidence &amp; respect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You CAN affect its progress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GB" dirty="0" smtClean="0"/>
              <a:t>You CAN help your patients </a:t>
            </a:r>
          </a:p>
          <a:p>
            <a:pPr lvl="1"/>
            <a:r>
              <a:rPr lang="en-GB" dirty="0" smtClean="0"/>
              <a:t>Recognition</a:t>
            </a:r>
          </a:p>
          <a:p>
            <a:pPr lvl="1"/>
            <a:r>
              <a:rPr lang="en-GB" dirty="0" smtClean="0"/>
              <a:t>Understanding</a:t>
            </a:r>
          </a:p>
          <a:p>
            <a:pPr lvl="1"/>
            <a:r>
              <a:rPr lang="en-GB" dirty="0" smtClean="0"/>
              <a:t>Treatment</a:t>
            </a:r>
          </a:p>
          <a:p>
            <a:pPr lvl="1"/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6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87</a:t>
            </a:fld>
            <a:endParaRPr lang="en-GB"/>
          </a:p>
        </p:txBody>
      </p:sp>
      <p:pic>
        <p:nvPicPr>
          <p:cNvPr id="8" name="Picture 7" descr="smiley ar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61" y="2179638"/>
            <a:ext cx="4297589" cy="30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078" y="5636847"/>
            <a:ext cx="450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alanp@hsfcs.co.uk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0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Applause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worldwide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dirty="0"/>
              <a:t>Diabetes affects around 370 million adults worldwide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/>
              <a:t>The global diabetes rate is expected to grow to 552 million by 2030, or 9.9% of the adult population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/>
              <a:t>Diabetes is rapidly increasing in low- and middle-income countries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/>
              <a:t>China has the largest diabetes population, with 90 million diabetes sufferers, followed by India (61.3m) and the USA (23.7m)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/>
              <a:t>Africa is projected to see the largest growth in diabetes prevalence between now and 2030, with rates forecast to rise from 14.7 million to 28 million (90% increase)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017C-041F-5B4D-98AD-73A350656C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9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HS.potx</Template>
  <TotalTime>34819</TotalTime>
  <Words>3469</Words>
  <Application>Microsoft Macintosh PowerPoint</Application>
  <PresentationFormat>A4 Paper (210x297 mm)</PresentationFormat>
  <Paragraphs>812</Paragraphs>
  <Slides>87</Slides>
  <Notes>51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HS</vt:lpstr>
      <vt:lpstr>Document</vt:lpstr>
      <vt:lpstr>PowerPoint Presentation</vt:lpstr>
      <vt:lpstr>Agenda</vt:lpstr>
      <vt:lpstr>But first …….</vt:lpstr>
      <vt:lpstr>What is diabetes?</vt:lpstr>
      <vt:lpstr>General diabetes facts</vt:lpstr>
      <vt:lpstr>Prevalence</vt:lpstr>
      <vt:lpstr>Prevalence</vt:lpstr>
      <vt:lpstr>Why?</vt:lpstr>
      <vt:lpstr>Diabetes worldwide</vt:lpstr>
      <vt:lpstr>What should we do?</vt:lpstr>
      <vt:lpstr>How does it affect you?</vt:lpstr>
      <vt:lpstr>Signs</vt:lpstr>
      <vt:lpstr>How does it affect you?</vt:lpstr>
      <vt:lpstr>Understanding can help!</vt:lpstr>
      <vt:lpstr>What makes a ‘foot at risk’?</vt:lpstr>
      <vt:lpstr>Factors contributing to an ‘at risk’ foot</vt:lpstr>
      <vt:lpstr>  Factors involved in an ‘at risk’ status</vt:lpstr>
      <vt:lpstr>PowerPoint Presentation</vt:lpstr>
      <vt:lpstr>Circulation</vt:lpstr>
      <vt:lpstr>Small artery atherosclerosis</vt:lpstr>
      <vt:lpstr>Foot ulcers</vt:lpstr>
      <vt:lpstr>Signs of high pressure areas</vt:lpstr>
      <vt:lpstr>Most frequent cause of an ulcer</vt:lpstr>
      <vt:lpstr>Shoe trauma</vt:lpstr>
      <vt:lpstr>DM?</vt:lpstr>
      <vt:lpstr>Insulin cycle</vt:lpstr>
      <vt:lpstr>How insulin works?</vt:lpstr>
      <vt:lpstr>HbA1c</vt:lpstr>
      <vt:lpstr>HbA1c targets </vt:lpstr>
      <vt:lpstr>Your role as practitioner</vt:lpstr>
      <vt:lpstr>Assessing the diabetic foot</vt:lpstr>
      <vt:lpstr>Why do we assess?</vt:lpstr>
      <vt:lpstr>History taking</vt:lpstr>
      <vt:lpstr>8 Clinical factors in assessment</vt:lpstr>
      <vt:lpstr>Peripheral neuropathy</vt:lpstr>
      <vt:lpstr>Nerve structure</vt:lpstr>
      <vt:lpstr>Testing for sensory neuropathy</vt:lpstr>
      <vt:lpstr>The ‘Protective Threshold’</vt:lpstr>
      <vt:lpstr>What does a typical  neuropathic foot look &amp; feel like?</vt:lpstr>
      <vt:lpstr>What does a typical  neuropathic foot look &amp; feel like?</vt:lpstr>
      <vt:lpstr>Painful Neuropathy</vt:lpstr>
      <vt:lpstr>Painful Neuropathy </vt:lpstr>
      <vt:lpstr>Autonomic neuropathy</vt:lpstr>
      <vt:lpstr>Motor neuropathy</vt:lpstr>
      <vt:lpstr>Motor neuropathy</vt:lpstr>
      <vt:lpstr>Loss of Pain</vt:lpstr>
      <vt:lpstr>Loss of Pain</vt:lpstr>
      <vt:lpstr>Clinical features of lower motor neurone disorders.</vt:lpstr>
      <vt:lpstr>Neuropathic Ulceration</vt:lpstr>
      <vt:lpstr>“At risk” areas for ulceration</vt:lpstr>
      <vt:lpstr>Neuropathic ulcers</vt:lpstr>
      <vt:lpstr>The Charcot Foot</vt:lpstr>
      <vt:lpstr>Charcot’s Arthropathy</vt:lpstr>
      <vt:lpstr>TarsoMetaTarsal Joint</vt:lpstr>
      <vt:lpstr>ISCHAEMIA</vt:lpstr>
      <vt:lpstr>Ischaemic limb</vt:lpstr>
      <vt:lpstr>Peripheral vascular disease</vt:lpstr>
      <vt:lpstr>Peripheral Ischaemia signs</vt:lpstr>
      <vt:lpstr>Ischaemic symptoms</vt:lpstr>
      <vt:lpstr>Ischaemic ulceration</vt:lpstr>
      <vt:lpstr>Susceptibility to infection/immunopathy</vt:lpstr>
      <vt:lpstr>Infected ischaemic ulcers</vt:lpstr>
      <vt:lpstr>BEWARE – Neuro-ischaemic ulcers</vt:lpstr>
      <vt:lpstr>Mixed aetiology ulcers</vt:lpstr>
      <vt:lpstr>Neuro-ischaemic ulcers</vt:lpstr>
      <vt:lpstr>Venous stasis ulcer</vt:lpstr>
      <vt:lpstr>INFECTION</vt:lpstr>
      <vt:lpstr>INFECTION </vt:lpstr>
      <vt:lpstr>Signs of infection</vt:lpstr>
      <vt:lpstr>Infection in the diabetic foot</vt:lpstr>
      <vt:lpstr>Risk Factors in the Diabetic Foot</vt:lpstr>
      <vt:lpstr>Relief of pressure</vt:lpstr>
      <vt:lpstr>Deterioration </vt:lpstr>
      <vt:lpstr>Multidisciplinary team </vt:lpstr>
      <vt:lpstr>Remember </vt:lpstr>
      <vt:lpstr>Diabetic snippets</vt:lpstr>
      <vt:lpstr>Your Practical Assessment</vt:lpstr>
      <vt:lpstr>Bayer Breeze 2 Blood Glucose testing</vt:lpstr>
      <vt:lpstr>Insulin pump</vt:lpstr>
      <vt:lpstr>Medtronic Minimed  display</vt:lpstr>
      <vt:lpstr>Education</vt:lpstr>
      <vt:lpstr>Diabetic advice</vt:lpstr>
      <vt:lpstr>Techniques for Avoiding Foot Trauma</vt:lpstr>
      <vt:lpstr>The key things we see</vt:lpstr>
      <vt:lpstr>What do you do?</vt:lpstr>
      <vt:lpstr>Summary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Postlethwaite</dc:creator>
  <cp:lastModifiedBy>Alan Postlethwaite</cp:lastModifiedBy>
  <cp:revision>61</cp:revision>
  <cp:lastPrinted>2014-05-09T07:40:40Z</cp:lastPrinted>
  <dcterms:created xsi:type="dcterms:W3CDTF">2013-03-31T10:36:16Z</dcterms:created>
  <dcterms:modified xsi:type="dcterms:W3CDTF">2015-06-29T05:16:33Z</dcterms:modified>
</cp:coreProperties>
</file>